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82" r:id="rId3"/>
    <p:sldId id="283" r:id="rId4"/>
    <p:sldId id="281" r:id="rId5"/>
    <p:sldId id="284" r:id="rId6"/>
    <p:sldId id="285" r:id="rId7"/>
    <p:sldId id="286" r:id="rId8"/>
    <p:sldId id="287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455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72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CD8B-C216-434D-B770-7C9ADD981FD8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82DA6-EDA9-4EA8-AB30-F35C67B8B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4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3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8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91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7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33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5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51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6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2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spect-ko.spb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119953" cy="2676649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Основные результаты анализа учебных планов 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образовательных учреждений, планируемых к реализации </a:t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в 2018-2019 учебном году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19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Информация о проведении анализа учебных планов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Цель – профилактика </a:t>
            </a:r>
            <a:r>
              <a:rPr lang="ru-RU" sz="2400" dirty="0"/>
              <a:t>нарушений обязательных требований </a:t>
            </a:r>
            <a:r>
              <a:rPr lang="ru-RU" sz="2400" dirty="0" smtClean="0"/>
              <a:t>в деятельности образовательных учреждений;</a:t>
            </a:r>
          </a:p>
          <a:p>
            <a:r>
              <a:rPr lang="ru-RU" sz="2400" dirty="0" smtClean="0"/>
              <a:t>Сроки – с 16 июля по 17 августа 2018 года;</a:t>
            </a:r>
          </a:p>
          <a:p>
            <a:r>
              <a:rPr lang="ru-RU" sz="2400" dirty="0" smtClean="0"/>
              <a:t>Форма – контрольное мероприятие </a:t>
            </a:r>
            <a:r>
              <a:rPr lang="ru-RU" sz="2400" dirty="0"/>
              <a:t>без взаимодействия с юридическими лицами в форме анализа учебных планов, внесенных образовательными учреждениями в АИСУ «Параграф» и планируемых к реализации в 2018/2019 учебном </a:t>
            </a:r>
            <a:r>
              <a:rPr lang="ru-RU" sz="2400" dirty="0" smtClean="0"/>
              <a:t>году;</a:t>
            </a:r>
          </a:p>
          <a:p>
            <a:r>
              <a:rPr lang="ru-RU" sz="2400" dirty="0" smtClean="0"/>
              <a:t>Кем проведено – совместно специалистами </a:t>
            </a:r>
            <a:r>
              <a:rPr lang="ru-RU" sz="2400" dirty="0"/>
              <a:t>СПб ГКУ «Инспекция Комитета по образованию» </a:t>
            </a:r>
            <a:r>
              <a:rPr lang="ru-RU" sz="2400" dirty="0" smtClean="0"/>
              <a:t>и специалистами ГБУ ДПО «</a:t>
            </a:r>
            <a:r>
              <a:rPr lang="ru-RU" sz="2400" dirty="0" err="1" smtClean="0"/>
              <a:t>СПбЦОКОиИТ</a:t>
            </a:r>
            <a:r>
              <a:rPr lang="ru-RU" sz="2400" dirty="0" smtClean="0"/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4165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При анализе учебных планов выявлялось их соответствие: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Федеральным требованиям и рекомендациям (ФГОС, ФКГОС, ФБУП, примерные основные образовательные программы);</a:t>
            </a:r>
          </a:p>
          <a:p>
            <a:r>
              <a:rPr lang="ru-RU" dirty="0" smtClean="0"/>
              <a:t>Региональным требованиям и рекомендациям (распоряжения и инструктивно-методические письма Комитета по образованию)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120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01658"/>
            <a:ext cx="7776864" cy="1115980"/>
          </a:xfrm>
        </p:spPr>
        <p:txBody>
          <a:bodyPr>
            <a:normAutofit/>
          </a:bodyPr>
          <a:lstStyle/>
          <a:p>
            <a:r>
              <a:rPr lang="ru-RU" sz="3600" dirty="0"/>
              <a:t>Статистические данные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24936" cy="44930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Проанализированы учебные планы </a:t>
            </a:r>
            <a:r>
              <a:rPr lang="ru-RU" b="1" dirty="0"/>
              <a:t>624</a:t>
            </a:r>
            <a:r>
              <a:rPr lang="ru-RU" dirty="0"/>
              <a:t> образовательных учреждений;</a:t>
            </a:r>
          </a:p>
          <a:p>
            <a:r>
              <a:rPr lang="ru-RU" dirty="0"/>
              <a:t>Выявлены </a:t>
            </a:r>
            <a:r>
              <a:rPr lang="ru-RU" dirty="0" smtClean="0"/>
              <a:t>содержательные и (или) технические ошибки в </a:t>
            </a:r>
            <a:r>
              <a:rPr lang="ru-RU" dirty="0"/>
              <a:t>учебных планах </a:t>
            </a:r>
            <a:r>
              <a:rPr lang="ru-RU" b="1" dirty="0"/>
              <a:t>260</a:t>
            </a:r>
            <a:r>
              <a:rPr lang="ru-RU" dirty="0"/>
              <a:t> образовательных </a:t>
            </a:r>
            <a:r>
              <a:rPr lang="ru-RU" dirty="0" smtClean="0"/>
              <a:t>учреждений;</a:t>
            </a:r>
          </a:p>
          <a:p>
            <a:r>
              <a:rPr lang="ru-RU" dirty="0"/>
              <a:t>По сравнению с результатами аналогичных контрольных мероприятий, проведенных в июле – августе 2017 года, количество образовательных учреждений, допустивших ошибки при формировании учебных планов, сократилось более чем в 2 раза</a:t>
            </a:r>
          </a:p>
        </p:txBody>
      </p:sp>
    </p:spTree>
    <p:extLst>
      <p:ext uri="{BB962C8B-B14F-4D97-AF65-F5344CB8AC3E}">
        <p14:creationId xmlns:p14="http://schemas.microsoft.com/office/powerpoint/2010/main" val="38575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Наиболее часто нарушаемые  требования и рекомендации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Выделение дополнительных часов в соответствии с установленным региональным компонентом:</a:t>
            </a:r>
          </a:p>
          <a:p>
            <a:pPr lvl="1">
              <a:buFontTx/>
              <a:buChar char="-"/>
            </a:pPr>
            <a:r>
              <a:rPr lang="ru-RU" sz="2000" dirty="0" smtClean="0"/>
              <a:t>не выделены в полном объёме дополнительные </a:t>
            </a:r>
            <a:r>
              <a:rPr lang="ru-RU" sz="2000" dirty="0"/>
              <a:t>часы на изучение предметов </a:t>
            </a:r>
            <a:r>
              <a:rPr lang="ru-RU" sz="2000" dirty="0" smtClean="0"/>
              <a:t>«Алгебра» </a:t>
            </a:r>
            <a:r>
              <a:rPr lang="ru-RU" sz="2000" dirty="0"/>
              <a:t>и </a:t>
            </a:r>
            <a:r>
              <a:rPr lang="ru-RU" sz="2000" dirty="0" smtClean="0"/>
              <a:t>«Геометрия» в </a:t>
            </a:r>
            <a:r>
              <a:rPr lang="ru-RU" sz="2000" dirty="0"/>
              <a:t>8-9 </a:t>
            </a:r>
            <a:r>
              <a:rPr lang="ru-RU" sz="2000" dirty="0" smtClean="0"/>
              <a:t>классах в </a:t>
            </a:r>
            <a:r>
              <a:rPr lang="ru-RU" sz="2000" dirty="0"/>
              <a:t>116 образовательных </a:t>
            </a:r>
            <a:r>
              <a:rPr lang="ru-RU" sz="2000" dirty="0" smtClean="0"/>
              <a:t>учреждениях;</a:t>
            </a:r>
          </a:p>
          <a:p>
            <a:pPr lvl="1">
              <a:buFontTx/>
              <a:buChar char="-"/>
            </a:pPr>
            <a:r>
              <a:rPr lang="ru-RU" sz="2000" dirty="0" smtClean="0"/>
              <a:t>не </a:t>
            </a:r>
            <a:r>
              <a:rPr lang="ru-RU" sz="2000" dirty="0"/>
              <a:t>выделены в полном объеме дополнительные часы на изучение предметов </a:t>
            </a:r>
            <a:r>
              <a:rPr lang="ru-RU" sz="2000" dirty="0" smtClean="0"/>
              <a:t>«Русский язык» </a:t>
            </a:r>
            <a:r>
              <a:rPr lang="ru-RU" sz="2000" dirty="0"/>
              <a:t>и </a:t>
            </a:r>
            <a:r>
              <a:rPr lang="ru-RU" sz="2000" dirty="0" smtClean="0"/>
              <a:t>«История» </a:t>
            </a:r>
            <a:r>
              <a:rPr lang="ru-RU" sz="2000" dirty="0"/>
              <a:t>в 10-11 </a:t>
            </a:r>
            <a:r>
              <a:rPr lang="ru-RU" sz="2000" dirty="0" smtClean="0"/>
              <a:t>классах в </a:t>
            </a:r>
            <a:r>
              <a:rPr lang="ru-RU" sz="2000" dirty="0"/>
              <a:t>16 образовательных </a:t>
            </a:r>
            <a:r>
              <a:rPr lang="ru-RU" sz="2000" dirty="0" smtClean="0"/>
              <a:t>учреждениях;</a:t>
            </a:r>
          </a:p>
          <a:p>
            <a:pPr lvl="1">
              <a:buFontTx/>
              <a:buChar char="-"/>
            </a:pPr>
            <a:r>
              <a:rPr lang="ru-RU" sz="2000" dirty="0" smtClean="0"/>
              <a:t>не </a:t>
            </a:r>
            <a:r>
              <a:rPr lang="ru-RU" sz="2000" dirty="0"/>
              <a:t>выделены дополнительные часы на изучение предмета </a:t>
            </a:r>
            <a:r>
              <a:rPr lang="ru-RU" sz="2000" dirty="0" smtClean="0"/>
              <a:t>«Русский язык» </a:t>
            </a:r>
            <a:r>
              <a:rPr lang="ru-RU" sz="2000" dirty="0"/>
              <a:t>в 1 </a:t>
            </a:r>
            <a:r>
              <a:rPr lang="ru-RU" sz="2000" dirty="0" smtClean="0"/>
              <a:t>классе в </a:t>
            </a:r>
            <a:r>
              <a:rPr lang="ru-RU" sz="2000" dirty="0"/>
              <a:t>2 образовательных </a:t>
            </a:r>
            <a:r>
              <a:rPr lang="ru-RU" sz="2000" dirty="0" smtClean="0"/>
              <a:t>учреждениях.</a:t>
            </a:r>
          </a:p>
          <a:p>
            <a:r>
              <a:rPr lang="ru-RU" sz="2400" dirty="0" smtClean="0"/>
              <a:t>В 20 образовательных учреждениях на </a:t>
            </a:r>
            <a:r>
              <a:rPr lang="ru-RU" sz="2400" dirty="0"/>
              <a:t>изучение предмета "Второй иностранный язык" выделено менее 2 часов в неделю</a:t>
            </a:r>
          </a:p>
        </p:txBody>
      </p:sp>
    </p:spTree>
    <p:extLst>
      <p:ext uri="{BB962C8B-B14F-4D97-AF65-F5344CB8AC3E}">
        <p14:creationId xmlns:p14="http://schemas.microsoft.com/office/powerpoint/2010/main" val="1451449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Наиболее часто нарушаемые  требования и рекомендации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Выделение часов на изучение обязательных предметных областей и предметов:</a:t>
            </a:r>
          </a:p>
          <a:p>
            <a:pPr lvl="1">
              <a:buFontTx/>
              <a:buChar char="-"/>
            </a:pPr>
            <a:r>
              <a:rPr lang="ru-RU" sz="2000" dirty="0" smtClean="0"/>
              <a:t>не </a:t>
            </a:r>
            <a:r>
              <a:rPr lang="ru-RU" sz="2000" dirty="0"/>
              <a:t>выделены </a:t>
            </a:r>
            <a:r>
              <a:rPr lang="ru-RU" sz="2000" dirty="0" smtClean="0"/>
              <a:t>часы в 5 классе </a:t>
            </a:r>
            <a:r>
              <a:rPr lang="ru-RU" sz="2000" dirty="0"/>
              <a:t>на изучение </a:t>
            </a:r>
            <a:r>
              <a:rPr lang="ru-RU" sz="2000" dirty="0" smtClean="0"/>
              <a:t>предметной </a:t>
            </a:r>
            <a:r>
              <a:rPr lang="ru-RU" sz="2000" dirty="0"/>
              <a:t>области </a:t>
            </a:r>
            <a:r>
              <a:rPr lang="ru-RU" sz="2000" dirty="0" smtClean="0"/>
              <a:t>«Основы духовно-нравственной культуры народов России» в 63 </a:t>
            </a:r>
            <a:r>
              <a:rPr lang="ru-RU" sz="2000" dirty="0"/>
              <a:t>образовательных </a:t>
            </a:r>
            <a:r>
              <a:rPr lang="ru-RU" sz="2000" dirty="0" smtClean="0"/>
              <a:t>учреждениях;</a:t>
            </a:r>
          </a:p>
          <a:p>
            <a:pPr lvl="1">
              <a:buFontTx/>
              <a:buChar char="-"/>
            </a:pPr>
            <a:r>
              <a:rPr lang="ru-RU" sz="2000" dirty="0"/>
              <a:t>Не выделены часы на изучение предмета </a:t>
            </a:r>
            <a:r>
              <a:rPr lang="ru-RU" sz="2000" dirty="0" smtClean="0"/>
              <a:t>«Астрономия» на уровне среднего общего образования в 40 </a:t>
            </a:r>
            <a:r>
              <a:rPr lang="ru-RU" sz="2000" dirty="0"/>
              <a:t>образовательных </a:t>
            </a:r>
            <a:r>
              <a:rPr lang="ru-RU" sz="2000" dirty="0" smtClean="0"/>
              <a:t>учреждениях;</a:t>
            </a:r>
          </a:p>
          <a:p>
            <a:r>
              <a:rPr lang="ru-RU" sz="2400" dirty="0" smtClean="0"/>
              <a:t>В 50 образовательных учреждениях допущены ошибки, связанные с количеством профильных предметов, количеством часов на изучение отдельных предметов, установлением недельной аудиторной нагрузки</a:t>
            </a:r>
          </a:p>
        </p:txBody>
      </p:sp>
    </p:spTree>
    <p:extLst>
      <p:ext uri="{BB962C8B-B14F-4D97-AF65-F5344CB8AC3E}">
        <p14:creationId xmlns:p14="http://schemas.microsoft.com/office/powerpoint/2010/main" val="3208080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Наиболее часто нарушаемые  требования и рекомендации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116 учреждениях допущены различные ошибки при вводе данных:</a:t>
            </a:r>
          </a:p>
          <a:p>
            <a:pPr lvl="1"/>
            <a:r>
              <a:rPr lang="ru-RU" sz="2000" dirty="0"/>
              <a:t>о</a:t>
            </a:r>
            <a:r>
              <a:rPr lang="ru-RU" sz="2000" dirty="0" smtClean="0"/>
              <a:t>тсутствуют наименования отдельных предметных областей:</a:t>
            </a:r>
          </a:p>
          <a:p>
            <a:pPr lvl="1"/>
            <a:r>
              <a:rPr lang="ru-RU" sz="2000" dirty="0"/>
              <a:t>н</a:t>
            </a:r>
            <a:r>
              <a:rPr lang="ru-RU" sz="2000" dirty="0" smtClean="0"/>
              <a:t>еправильно названы учебные предметы;</a:t>
            </a:r>
          </a:p>
          <a:p>
            <a:pPr lvl="1"/>
            <a:r>
              <a:rPr lang="ru-RU" sz="2000" dirty="0"/>
              <a:t> наименование предметной области </a:t>
            </a:r>
            <a:r>
              <a:rPr lang="ru-RU" sz="2000" dirty="0" smtClean="0"/>
              <a:t>не </a:t>
            </a:r>
            <a:r>
              <a:rPr lang="ru-RU" sz="2000" dirty="0"/>
              <a:t>соответствует  названиям </a:t>
            </a:r>
            <a:r>
              <a:rPr lang="ru-RU" sz="2000" dirty="0" smtClean="0"/>
              <a:t>предметов;</a:t>
            </a:r>
          </a:p>
          <a:p>
            <a:pPr lvl="1"/>
            <a:r>
              <a:rPr lang="ru-RU" sz="2000" dirty="0"/>
              <a:t>часы для изучения </a:t>
            </a:r>
            <a:r>
              <a:rPr lang="ru-RU" sz="2000" dirty="0" smtClean="0"/>
              <a:t>предмета инвариантной части федерального компонента выделены </a:t>
            </a:r>
            <a:r>
              <a:rPr lang="ru-RU" sz="2000" dirty="0"/>
              <a:t>в </a:t>
            </a:r>
            <a:r>
              <a:rPr lang="ru-RU" sz="2000" dirty="0" smtClean="0"/>
              <a:t>компоненте образовательной организации;</a:t>
            </a:r>
          </a:p>
          <a:p>
            <a:pPr lvl="1"/>
            <a:r>
              <a:rPr lang="ru-RU" sz="2000" dirty="0"/>
              <a:t>название профиля не соответствует </a:t>
            </a:r>
            <a:r>
              <a:rPr lang="ru-RU" sz="2000" dirty="0" smtClean="0"/>
              <a:t>ФГОС;</a:t>
            </a:r>
          </a:p>
          <a:p>
            <a:pPr lvl="1"/>
            <a:r>
              <a:rPr lang="ru-RU" sz="2000" dirty="0"/>
              <a:t>в</a:t>
            </a:r>
            <a:r>
              <a:rPr lang="ru-RU" sz="2000" dirty="0" smtClean="0"/>
              <a:t> федеральный компонент введены предметы, требования к которым </a:t>
            </a:r>
            <a:r>
              <a:rPr lang="ru-RU" sz="2000" dirty="0"/>
              <a:t>не </a:t>
            </a:r>
            <a:r>
              <a:rPr lang="ru-RU" sz="2000" dirty="0" smtClean="0"/>
              <a:t>установлены </a:t>
            </a:r>
            <a:r>
              <a:rPr lang="ru-RU" sz="2000" dirty="0"/>
              <a:t>ФКГОС </a:t>
            </a: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028734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3600" dirty="0" smtClean="0"/>
              <a:t>Требования к учебным планам подробно изложены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17646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dirty="0" smtClean="0"/>
              <a:t> письме </a:t>
            </a:r>
            <a:r>
              <a:rPr lang="ru-RU" dirty="0"/>
              <a:t>Комитета по образованию от 21.03.2018 № 03-28-1820/18-0-0 с приложением Инструктивно-методического письма «О формировании учебных планов образовательных организаций Санкт-Петербурга, реализующих основные общеобразовательные программы, на 2018-2019 учебный год» </a:t>
            </a:r>
          </a:p>
        </p:txBody>
      </p:sp>
    </p:spTree>
    <p:extLst>
      <p:ext uri="{BB962C8B-B14F-4D97-AF65-F5344CB8AC3E}">
        <p14:creationId xmlns:p14="http://schemas.microsoft.com/office/powerpoint/2010/main" val="17022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СПб ГКУ «Инспекция Комитета по образованию»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Адрес: Московский пр., д. 52</a:t>
            </a:r>
          </a:p>
          <a:p>
            <a:r>
              <a:rPr lang="en-US" dirty="0">
                <a:hlinkClick r:id="rId2"/>
              </a:rPr>
              <a:t>https://inspect-ko.spb.ru/</a:t>
            </a:r>
            <a:endParaRPr lang="ru-RU" dirty="0" smtClean="0"/>
          </a:p>
          <a:p>
            <a:r>
              <a:rPr lang="pt-BR" dirty="0"/>
              <a:t>тел. (812) 246-12-89, факс (812) 246-12-62</a:t>
            </a:r>
          </a:p>
          <a:p>
            <a:r>
              <a:rPr lang="pt-BR" dirty="0"/>
              <a:t>E-mail: </a:t>
            </a:r>
            <a:r>
              <a:rPr lang="pt-BR" dirty="0" smtClean="0"/>
              <a:t>inspect-ko.spb@yandex.ru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9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C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14610</TotalTime>
  <Words>505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Основные результаты анализа учебных планов  образовательных учреждений, планируемых к реализации  в 2018-2019 учебном году</vt:lpstr>
      <vt:lpstr>Информация о проведении анализа учебных планов</vt:lpstr>
      <vt:lpstr>При анализе учебных планов выявлялось их соответствие:</vt:lpstr>
      <vt:lpstr>Статистические данные</vt:lpstr>
      <vt:lpstr>Наиболее часто нарушаемые  требования и рекомендации</vt:lpstr>
      <vt:lpstr>Наиболее часто нарушаемые  требования и рекомендации</vt:lpstr>
      <vt:lpstr>Наиболее часто нарушаемые  требования и рекомендации</vt:lpstr>
      <vt:lpstr>Требования к учебным планам подробно изложены</vt:lpstr>
      <vt:lpstr>СПб ГКУ «Инспекция Комитета по образованию»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 Sharova</dc:creator>
  <cp:lastModifiedBy>Евгения В. Андрюкова</cp:lastModifiedBy>
  <cp:revision>95</cp:revision>
  <cp:lastPrinted>2018-08-23T07:49:08Z</cp:lastPrinted>
  <dcterms:created xsi:type="dcterms:W3CDTF">2017-04-14T08:14:38Z</dcterms:created>
  <dcterms:modified xsi:type="dcterms:W3CDTF">2018-08-23T07:49:32Z</dcterms:modified>
</cp:coreProperties>
</file>