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00" r:id="rId2"/>
    <p:sldId id="301" r:id="rId3"/>
    <p:sldId id="302" r:id="rId4"/>
    <p:sldId id="303" r:id="rId5"/>
    <p:sldId id="304" r:id="rId6"/>
    <p:sldId id="305" r:id="rId7"/>
    <p:sldId id="306" r:id="rId8"/>
    <p:sldId id="307" r:id="rId9"/>
    <p:sldId id="30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4555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1" autoAdjust="0"/>
  </p:normalViewPr>
  <p:slideViewPr>
    <p:cSldViewPr>
      <p:cViewPr>
        <p:scale>
          <a:sx n="104" d="100"/>
          <a:sy n="104" d="100"/>
        </p:scale>
        <p:origin x="-9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C4CD8B-C216-434D-B770-7C9ADD981FD8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582DA6-EDA9-4EA8-AB30-F35C67B8B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540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533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383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514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7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915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877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330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252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512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560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62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523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82308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Ошибки</a:t>
            </a:r>
            <a:r>
              <a:rPr lang="en-US" sz="2800" dirty="0">
                <a:solidFill>
                  <a:schemeClr val="accent2">
                    <a:lumMod val="50000"/>
                  </a:schemeClr>
                </a:solidFill>
              </a:rPr>
              <a:t>,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допущенные в свойствах 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образовательной программ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5256584"/>
          </a:xfrm>
        </p:spPr>
        <p:txBody>
          <a:bodyPr>
            <a:normAutofit/>
          </a:bodyPr>
          <a:lstStyle/>
          <a:p>
            <a:pPr marL="182563" indent="-182563"/>
            <a:r>
              <a:rPr lang="ru-RU" sz="2200" u="sng" dirty="0" smtClean="0">
                <a:solidFill>
                  <a:schemeClr val="tx2">
                    <a:lumMod val="50000"/>
                  </a:schemeClr>
                </a:solidFill>
              </a:rPr>
              <a:t>Не заполнено поле адаптированность ОП.</a:t>
            </a:r>
          </a:p>
          <a:p>
            <a:pPr marL="182563" indent="-182563" algn="just"/>
            <a:r>
              <a:rPr lang="ru-RU" sz="2200" u="sng" dirty="0" smtClean="0">
                <a:solidFill>
                  <a:schemeClr val="tx2">
                    <a:lumMod val="50000"/>
                  </a:schemeClr>
                </a:solidFill>
              </a:rPr>
              <a:t>Некорректные значения в поле «Направленность»</a:t>
            </a:r>
            <a:endParaRPr lang="en-US" sz="2200" u="sng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182563" indent="-182563" algn="just"/>
            <a:endParaRPr lang="en-US" sz="2200" u="sng" dirty="0">
              <a:solidFill>
                <a:schemeClr val="tx2">
                  <a:lumMod val="50000"/>
                </a:schemeClr>
              </a:solidFill>
            </a:endParaRPr>
          </a:p>
          <a:p>
            <a:pPr marL="182563" indent="-182563" algn="just"/>
            <a:endParaRPr lang="en-US" sz="2200" u="sng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182563" indent="-182563" algn="just"/>
            <a:endParaRPr lang="en-US" sz="2200" u="sng" dirty="0">
              <a:solidFill>
                <a:schemeClr val="tx2">
                  <a:lumMod val="50000"/>
                </a:schemeClr>
              </a:solidFill>
            </a:endParaRPr>
          </a:p>
          <a:p>
            <a:pPr marL="182563" indent="-182563" algn="just"/>
            <a:endParaRPr lang="ru-RU" sz="2200" u="sng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182563" indent="-182563" algn="just"/>
            <a:endParaRPr lang="en-US" sz="2200" u="sng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182563" indent="-182563" algn="just"/>
            <a:endParaRPr lang="en-US" sz="2200" u="sng" dirty="0">
              <a:solidFill>
                <a:schemeClr val="tx2">
                  <a:lumMod val="50000"/>
                </a:schemeClr>
              </a:solidFill>
            </a:endParaRPr>
          </a:p>
          <a:p>
            <a:pPr marL="182563" indent="-182563" algn="just"/>
            <a:endParaRPr lang="ru-RU" sz="2200" u="sng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182563" indent="-182563" algn="just"/>
            <a:r>
              <a:rPr lang="ru-RU" sz="2200" u="sng" dirty="0" smtClean="0">
                <a:solidFill>
                  <a:schemeClr val="tx2">
                    <a:lumMod val="50000"/>
                  </a:schemeClr>
                </a:solidFill>
              </a:rPr>
              <a:t>Наименование образовательной программы, направленность не соответствуют значению в поле </a:t>
            </a:r>
            <a:r>
              <a:rPr lang="ru-RU" sz="2200" u="sng" dirty="0">
                <a:solidFill>
                  <a:schemeClr val="tx2">
                    <a:lumMod val="50000"/>
                  </a:schemeClr>
                </a:solidFill>
              </a:rPr>
              <a:t>а</a:t>
            </a:r>
            <a:r>
              <a:rPr lang="ru-RU" sz="2200" u="sng" dirty="0" smtClean="0">
                <a:solidFill>
                  <a:schemeClr val="tx2">
                    <a:lumMod val="50000"/>
                  </a:schemeClr>
                </a:solidFill>
              </a:rPr>
              <a:t>даптированность образовательной программы</a:t>
            </a:r>
            <a:endParaRPr lang="ru-RU" sz="2200" u="sng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298"/>
          <a:stretch/>
        </p:blipFill>
        <p:spPr bwMode="auto">
          <a:xfrm>
            <a:off x="1187624" y="2276872"/>
            <a:ext cx="6408712" cy="2138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5186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968" y="260648"/>
            <a:ext cx="8136904" cy="57606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Ошибки</a:t>
            </a:r>
            <a:r>
              <a:rPr lang="en-US" sz="2800" dirty="0"/>
              <a:t>,</a:t>
            </a:r>
            <a:r>
              <a:rPr lang="ru-RU" sz="2800" dirty="0" smtClean="0"/>
              <a:t> допущенные в свойствах учебного плана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56546"/>
            <a:ext cx="8928992" cy="5884821"/>
          </a:xfrm>
        </p:spPr>
        <p:txBody>
          <a:bodyPr>
            <a:normAutofit/>
          </a:bodyPr>
          <a:lstStyle/>
          <a:p>
            <a:pPr marL="182563" indent="-182563" algn="just"/>
            <a:r>
              <a:rPr lang="ru-RU" sz="2200" u="sng" dirty="0" smtClean="0">
                <a:solidFill>
                  <a:schemeClr val="tx2">
                    <a:lumMod val="50000"/>
                  </a:schemeClr>
                </a:solidFill>
              </a:rPr>
              <a:t>Для УП индивидуального обучения не выбрано соответствующее значение в поле Тип</a:t>
            </a:r>
          </a:p>
          <a:p>
            <a:pPr marL="182563" indent="-182563"/>
            <a:endParaRPr lang="ru-RU" sz="2200" u="sng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182563" indent="-182563"/>
            <a:endParaRPr lang="ru-RU" sz="2200" u="sng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182563" indent="-182563"/>
            <a:endParaRPr lang="ru-RU" sz="2200" u="sng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182563" indent="-182563"/>
            <a:endParaRPr lang="ru-RU" sz="2200" u="sng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182563" indent="-182563"/>
            <a:r>
              <a:rPr lang="ru-RU" sz="2200" u="sng" dirty="0" smtClean="0">
                <a:solidFill>
                  <a:schemeClr val="tx2">
                    <a:lumMod val="50000"/>
                  </a:schemeClr>
                </a:solidFill>
              </a:rPr>
              <a:t>Несколько учебных планов сформированы с одинаковыми названиями.</a:t>
            </a:r>
          </a:p>
          <a:p>
            <a:pPr marL="182563" indent="-182563"/>
            <a:r>
              <a:rPr lang="ru-RU" sz="2200" u="sng" dirty="0" smtClean="0">
                <a:solidFill>
                  <a:schemeClr val="tx2">
                    <a:lumMod val="50000"/>
                  </a:schemeClr>
                </a:solidFill>
              </a:rPr>
              <a:t>Для УП заочной и очно-заочной формы обучения не выбрано соответствующее значение в поле Форма обучения.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573"/>
          <a:stretch/>
        </p:blipFill>
        <p:spPr bwMode="auto">
          <a:xfrm>
            <a:off x="1439652" y="1700808"/>
            <a:ext cx="6012668" cy="1475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921"/>
          <a:stretch/>
        </p:blipFill>
        <p:spPr bwMode="auto">
          <a:xfrm>
            <a:off x="641272" y="4725144"/>
            <a:ext cx="7488832" cy="1998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4260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82308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Ошибки</a:t>
            </a:r>
            <a:r>
              <a:rPr lang="en-US" sz="2800" dirty="0"/>
              <a:t>,</a:t>
            </a:r>
            <a:r>
              <a:rPr lang="ru-RU" sz="2800" dirty="0" smtClean="0"/>
              <a:t> допущенные в свойствах учебного плана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640960" cy="864096"/>
          </a:xfrm>
        </p:spPr>
        <p:txBody>
          <a:bodyPr>
            <a:normAutofit/>
          </a:bodyPr>
          <a:lstStyle/>
          <a:p>
            <a:pPr marL="182563" indent="-182563"/>
            <a:r>
              <a:rPr lang="ru-RU" sz="2200" u="sng" dirty="0" smtClean="0">
                <a:solidFill>
                  <a:schemeClr val="tx2">
                    <a:lumMod val="50000"/>
                  </a:schemeClr>
                </a:solidFill>
              </a:rPr>
              <a:t>В поле План внеурочной деятельности значение да выбирается ТОЛЬКО для планов внеурочной деятельности.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429"/>
          <a:stretch/>
        </p:blipFill>
        <p:spPr bwMode="auto">
          <a:xfrm>
            <a:off x="1259632" y="2192621"/>
            <a:ext cx="6791400" cy="2149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00" b="44183"/>
          <a:stretch/>
        </p:blipFill>
        <p:spPr bwMode="auto">
          <a:xfrm>
            <a:off x="4283968" y="4342581"/>
            <a:ext cx="4526248" cy="239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395536" y="4653136"/>
            <a:ext cx="3672408" cy="16324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indent="-182563" algn="just"/>
            <a:r>
              <a:rPr lang="ru-RU" sz="2200" u="sng" dirty="0" smtClean="0">
                <a:solidFill>
                  <a:schemeClr val="tx2">
                    <a:lumMod val="50000"/>
                  </a:schemeClr>
                </a:solidFill>
              </a:rPr>
              <a:t>Для профильных УП СОО не выбраны предметы, которые изучаются на профильном уровне.</a:t>
            </a:r>
            <a:endParaRPr lang="ru-RU" sz="2200" u="sng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055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82308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Ошибки</a:t>
            </a:r>
            <a:r>
              <a:rPr lang="en-US" sz="2800" dirty="0"/>
              <a:t>,</a:t>
            </a:r>
            <a:r>
              <a:rPr lang="ru-RU" sz="2800" dirty="0" smtClean="0"/>
              <a:t> допущенные в свойствах учебного плана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640960" cy="648072"/>
          </a:xfrm>
        </p:spPr>
        <p:txBody>
          <a:bodyPr>
            <a:normAutofit/>
          </a:bodyPr>
          <a:lstStyle/>
          <a:p>
            <a:pPr marL="182563" indent="-182563"/>
            <a:r>
              <a:rPr lang="ru-RU" sz="2200" u="sng" dirty="0" smtClean="0">
                <a:solidFill>
                  <a:schemeClr val="tx2">
                    <a:lumMod val="50000"/>
                  </a:schemeClr>
                </a:solidFill>
              </a:rPr>
              <a:t>Не заполнено табличное поле Изменения в названиях предметов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072"/>
          <a:stretch/>
        </p:blipFill>
        <p:spPr bwMode="auto">
          <a:xfrm>
            <a:off x="251520" y="1954568"/>
            <a:ext cx="8696163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87824" y="4725144"/>
            <a:ext cx="5959859" cy="10081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733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82308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Ошибки</a:t>
            </a:r>
            <a:r>
              <a:rPr lang="en-US" sz="2800" dirty="0" smtClean="0"/>
              <a:t>,</a:t>
            </a:r>
            <a:r>
              <a:rPr lang="ru-RU" sz="2800" dirty="0" smtClean="0"/>
              <a:t> допущенные при формировании нагрузки УП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640960" cy="648072"/>
          </a:xfrm>
        </p:spPr>
        <p:txBody>
          <a:bodyPr>
            <a:normAutofit/>
          </a:bodyPr>
          <a:lstStyle/>
          <a:p>
            <a:pPr marL="182563" indent="-182563"/>
            <a:r>
              <a:rPr lang="ru-RU" sz="2200" u="sng" dirty="0" smtClean="0">
                <a:solidFill>
                  <a:schemeClr val="tx2">
                    <a:lumMod val="50000"/>
                  </a:schemeClr>
                </a:solidFill>
              </a:rPr>
              <a:t>Ошибки в наименованиях предметов</a:t>
            </a:r>
          </a:p>
        </p:txBody>
      </p:sp>
      <p:graphicFrame>
        <p:nvGraphicFramePr>
          <p:cNvPr id="6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1804081"/>
              </p:ext>
            </p:extLst>
          </p:nvPr>
        </p:nvGraphicFramePr>
        <p:xfrm>
          <a:off x="395536" y="1844824"/>
          <a:ext cx="8208913" cy="48450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34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6360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9885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9885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9885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9885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39885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39885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398855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398855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398855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398855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398855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398855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398855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398855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398855">
                  <a:extLst>
                    <a:ext uri="{9D8B030D-6E8A-4147-A177-3AD203B41FA5}">
                      <a16:colId xmlns:a16="http://schemas.microsoft.com/office/drawing/2014/main" xmlns="" val="20016"/>
                    </a:ext>
                  </a:extLst>
                </a:gridCol>
                <a:gridCol w="709076">
                  <a:extLst>
                    <a:ext uri="{9D8B030D-6E8A-4147-A177-3AD203B41FA5}">
                      <a16:colId xmlns:a16="http://schemas.microsoft.com/office/drawing/2014/main" xmlns="" val="20017"/>
                    </a:ext>
                  </a:extLst>
                </a:gridCol>
              </a:tblGrid>
              <a:tr h="201576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5 параллель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6 параллель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7 параллель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8 параллель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9 параллель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6087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Предмет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з/</a:t>
                      </a:r>
                      <a:r>
                        <a:rPr lang="ru-RU" sz="1400" u="none" strike="noStrike" dirty="0" err="1">
                          <a:effectLst/>
                        </a:rPr>
                        <a:t>эт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 err="1">
                          <a:effectLst/>
                        </a:rPr>
                        <a:t>нед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з/</a:t>
                      </a:r>
                      <a:r>
                        <a:rPr lang="ru-RU" sz="1400" u="none" strike="noStrike" dirty="0" err="1">
                          <a:effectLst/>
                        </a:rPr>
                        <a:t>нед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з/эт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 err="1">
                          <a:effectLst/>
                        </a:rPr>
                        <a:t>нед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з/</a:t>
                      </a:r>
                      <a:r>
                        <a:rPr lang="ru-RU" sz="1400" u="none" strike="noStrike" dirty="0" err="1">
                          <a:effectLst/>
                        </a:rPr>
                        <a:t>нед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з/эт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 err="1">
                          <a:effectLst/>
                        </a:rPr>
                        <a:t>нед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з/нед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з/</a:t>
                      </a:r>
                      <a:r>
                        <a:rPr lang="ru-RU" sz="1400" u="none" strike="noStrike" dirty="0" err="1">
                          <a:effectLst/>
                        </a:rPr>
                        <a:t>эт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 err="1">
                          <a:effectLst/>
                        </a:rPr>
                        <a:t>нед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з/</a:t>
                      </a:r>
                      <a:r>
                        <a:rPr lang="ru-RU" sz="1400" u="none" strike="noStrike" dirty="0" err="1">
                          <a:effectLst/>
                        </a:rPr>
                        <a:t>нед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з/эт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 err="1">
                          <a:effectLst/>
                        </a:rPr>
                        <a:t>нед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з/</a:t>
                      </a:r>
                      <a:r>
                        <a:rPr lang="ru-RU" sz="1400" u="none" strike="noStrike" dirty="0" err="1">
                          <a:effectLst/>
                        </a:rPr>
                        <a:t>нед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Итого: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4660"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>
                          <a:effectLst/>
                        </a:rPr>
                        <a:t>-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17"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Федеральный компонент</a:t>
                      </a:r>
                      <a:endParaRPr lang="ru-RU" sz="1400" b="0" i="0" u="none" strike="noStrike" dirty="0">
                        <a:solidFill>
                          <a:srgbClr val="3768B9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1576"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3768B9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Русский язык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204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204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136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102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68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714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1576"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3768B9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Литература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68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68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68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68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102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374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1576"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3768B9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Математика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170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170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170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170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170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850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1576"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3768B9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Информатика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68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102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785109">
                <a:tc>
                  <a:txBody>
                    <a:bodyPr/>
                    <a:lstStyle/>
                    <a:p>
                      <a:pPr algn="ctr" fontAlgn="t"/>
                      <a:endParaRPr lang="ru-RU" sz="700" b="0" i="0" u="none" strike="noStrike">
                        <a:solidFill>
                          <a:srgbClr val="3768B9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Обществознание (включая экономику и право)</a:t>
                      </a: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 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 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 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 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68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102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96087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Всего по компоненту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918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27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952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28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1020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1054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1020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4964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34660"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>
                          <a:effectLst/>
                        </a:rPr>
                        <a:t>-</a:t>
                      </a:r>
                      <a:endParaRPr lang="ru-RU" sz="7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17"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Региональный и компонент ОООД</a:t>
                      </a:r>
                      <a:endParaRPr lang="ru-RU" sz="1400" b="0" i="0" u="none" strike="noStrike" dirty="0">
                        <a:solidFill>
                          <a:srgbClr val="3768B9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01576"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3768B9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Русский язык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170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01576"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3768B9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Математика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68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96087"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3768B9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Информатика и ИКТ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136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01576"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3768B9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Алгебра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68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01576"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3768B9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Геометрия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 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01576">
                <a:tc>
                  <a:txBody>
                    <a:bodyPr/>
                    <a:lstStyle/>
                    <a:p>
                      <a:pPr algn="ctr" fontAlgn="t"/>
                      <a:r>
                        <a:rPr lang="ru-RU" sz="700" u="none" strike="noStrike">
                          <a:effectLst/>
                        </a:rPr>
                        <a:t> </a:t>
                      </a:r>
                      <a:endParaRPr lang="ru-RU" sz="700" b="0" i="0" u="none" strike="noStrike">
                        <a:solidFill>
                          <a:srgbClr val="3768B9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Обществознание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>
                          <a:effectLst/>
                        </a:rPr>
                        <a:t>34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 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u="none" strike="noStrike" dirty="0">
                          <a:effectLst/>
                        </a:rPr>
                        <a:t>34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ahoma"/>
                      </a:endParaRPr>
                    </a:p>
                  </a:txBody>
                  <a:tcPr marL="7750" marR="7750" marT="77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9963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82308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Ошибки</a:t>
            </a:r>
            <a:r>
              <a:rPr lang="en-US" sz="2800" dirty="0" smtClean="0"/>
              <a:t>,</a:t>
            </a:r>
            <a:r>
              <a:rPr lang="ru-RU" sz="2800" dirty="0" smtClean="0"/>
              <a:t> допущенные при формировании нагрузки УП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640960" cy="648072"/>
          </a:xfrm>
        </p:spPr>
        <p:txBody>
          <a:bodyPr>
            <a:normAutofit/>
          </a:bodyPr>
          <a:lstStyle/>
          <a:p>
            <a:pPr marL="182563" indent="-182563"/>
            <a:r>
              <a:rPr lang="ru-RU" sz="2200" u="sng" dirty="0" smtClean="0">
                <a:solidFill>
                  <a:schemeClr val="tx2">
                    <a:lumMod val="50000"/>
                  </a:schemeClr>
                </a:solidFill>
              </a:rPr>
              <a:t>Не указано количество часов по предметам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98" r="28088" b="50513"/>
          <a:stretch/>
        </p:blipFill>
        <p:spPr bwMode="auto">
          <a:xfrm>
            <a:off x="755576" y="1834860"/>
            <a:ext cx="4706088" cy="4392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925256" y="2860597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0066"/>
                </a:solidFill>
              </a:rPr>
              <a:t>Удалить из учебных планов предметы, по которым отсутствует нагрузка</a:t>
            </a:r>
          </a:p>
        </p:txBody>
      </p:sp>
    </p:spTree>
    <p:extLst>
      <p:ext uri="{BB962C8B-B14F-4D97-AF65-F5344CB8AC3E}">
        <p14:creationId xmlns:p14="http://schemas.microsoft.com/office/powerpoint/2010/main" val="28022149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82308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Ошибки</a:t>
            </a:r>
            <a:r>
              <a:rPr lang="en-US" sz="2800" dirty="0" smtClean="0"/>
              <a:t>,</a:t>
            </a:r>
            <a:r>
              <a:rPr lang="ru-RU" sz="2800" dirty="0" smtClean="0"/>
              <a:t> допущенные при формировании нагрузки УП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9868" y="1268760"/>
            <a:ext cx="8640960" cy="648072"/>
          </a:xfrm>
        </p:spPr>
        <p:txBody>
          <a:bodyPr>
            <a:normAutofit fontScale="92500" lnSpcReduction="10000"/>
          </a:bodyPr>
          <a:lstStyle/>
          <a:p>
            <a:pPr marL="182563" indent="-182563" algn="just"/>
            <a:r>
              <a:rPr lang="ru-RU" sz="2200" u="sng" dirty="0" smtClean="0">
                <a:solidFill>
                  <a:schemeClr val="tx2">
                    <a:lumMod val="50000"/>
                  </a:schemeClr>
                </a:solidFill>
              </a:rPr>
              <a:t>Не выбраны предметы в части, формируемой участниками образовательных отношений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27" t="42719" b="28533"/>
          <a:stretch/>
        </p:blipFill>
        <p:spPr bwMode="auto">
          <a:xfrm>
            <a:off x="467544" y="2276872"/>
            <a:ext cx="8473284" cy="27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6424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82308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Ошибки</a:t>
            </a:r>
            <a:r>
              <a:rPr lang="en-US" sz="2800" dirty="0" smtClean="0"/>
              <a:t>,</a:t>
            </a:r>
            <a:r>
              <a:rPr lang="ru-RU" sz="2800" dirty="0" smtClean="0"/>
              <a:t> допущенные при добавлении предметов в приложении «Предметы»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9868" y="1268760"/>
            <a:ext cx="8640960" cy="648072"/>
          </a:xfrm>
        </p:spPr>
        <p:txBody>
          <a:bodyPr>
            <a:normAutofit/>
          </a:bodyPr>
          <a:lstStyle/>
          <a:p>
            <a:pPr marL="182563" indent="-182563" algn="just"/>
            <a:r>
              <a:rPr lang="ru-RU" sz="2200" u="sng" dirty="0" smtClean="0">
                <a:solidFill>
                  <a:schemeClr val="tx2">
                    <a:lumMod val="50000"/>
                  </a:schemeClr>
                </a:solidFill>
              </a:rPr>
              <a:t>При добавлении предмета не выбрана предметная область.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17" b="73208"/>
          <a:stretch/>
        </p:blipFill>
        <p:spPr bwMode="auto">
          <a:xfrm>
            <a:off x="539552" y="1988840"/>
            <a:ext cx="8152012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9949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82308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Формирование УП ФГОС СОО</a:t>
            </a:r>
            <a:endParaRPr lang="ru-RU" sz="2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7250640"/>
              </p:ext>
            </p:extLst>
          </p:nvPr>
        </p:nvGraphicFramePr>
        <p:xfrm>
          <a:off x="1547664" y="1268760"/>
          <a:ext cx="6048674" cy="4250152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3024337"/>
                <a:gridCol w="3024337"/>
              </a:tblGrid>
              <a:tr h="674389">
                <a:tc>
                  <a:txBody>
                    <a:bodyPr/>
                    <a:lstStyle/>
                    <a:p>
                      <a:r>
                        <a:rPr lang="ru-RU" dirty="0" smtClean="0"/>
                        <a:t>Наименование объекта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Значение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4389">
                <a:tc>
                  <a:txBody>
                    <a:bodyPr/>
                    <a:lstStyle/>
                    <a:p>
                      <a:r>
                        <a:rPr lang="ru-RU" dirty="0" smtClean="0"/>
                        <a:t>Поле Образовательный стандарт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2877">
                <a:tc>
                  <a:txBody>
                    <a:bodyPr/>
                    <a:lstStyle/>
                    <a:p>
                      <a:r>
                        <a:rPr lang="ru-RU" dirty="0" smtClean="0"/>
                        <a:t>Учебные компоненты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Обязательная часть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Часть,</a:t>
                      </a:r>
                      <a:r>
                        <a:rPr lang="ru-RU" baseline="0" dirty="0" smtClean="0"/>
                        <a:t> формируемая участниками образовательных отношений.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4014">
                <a:tc>
                  <a:txBody>
                    <a:bodyPr/>
                    <a:lstStyle/>
                    <a:p>
                      <a:r>
                        <a:rPr lang="ru-RU" dirty="0" smtClean="0"/>
                        <a:t>Поле профиль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Список</a:t>
                      </a:r>
                      <a:r>
                        <a:rPr lang="ru-RU" baseline="0" dirty="0" smtClean="0"/>
                        <a:t> значений меняется в зависимости от выбранного стандарта.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4981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C0000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14576</TotalTime>
  <Words>431</Words>
  <Application>Microsoft Office PowerPoint</Application>
  <PresentationFormat>Экран (4:3)</PresentationFormat>
  <Paragraphs>286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Ошибки, допущенные в свойствах  образовательной программ</vt:lpstr>
      <vt:lpstr>Ошибки, допущенные в свойствах учебного плана </vt:lpstr>
      <vt:lpstr>Ошибки, допущенные в свойствах учебного плана </vt:lpstr>
      <vt:lpstr>Ошибки, допущенные в свойствах учебного плана </vt:lpstr>
      <vt:lpstr>Ошибки, допущенные при формировании нагрузки УП</vt:lpstr>
      <vt:lpstr>Ошибки, допущенные при формировании нагрузки УП</vt:lpstr>
      <vt:lpstr>Ошибки, допущенные при формировании нагрузки УП</vt:lpstr>
      <vt:lpstr>Ошибки, допущенные при добавлении предметов в приложении «Предметы»</vt:lpstr>
      <vt:lpstr>Формирование УП ФГОС СОО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Nina Sharova</dc:creator>
  <cp:lastModifiedBy>Евгения В. Андрюкова</cp:lastModifiedBy>
  <cp:revision>88</cp:revision>
  <dcterms:created xsi:type="dcterms:W3CDTF">2017-04-14T08:14:38Z</dcterms:created>
  <dcterms:modified xsi:type="dcterms:W3CDTF">2018-08-23T07:28:48Z</dcterms:modified>
</cp:coreProperties>
</file>