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56" r:id="rId2"/>
    <p:sldId id="281" r:id="rId3"/>
    <p:sldId id="257" r:id="rId4"/>
    <p:sldId id="296" r:id="rId5"/>
    <p:sldId id="295" r:id="rId6"/>
    <p:sldId id="283" r:id="rId7"/>
    <p:sldId id="282" r:id="rId8"/>
    <p:sldId id="297" r:id="rId9"/>
    <p:sldId id="298" r:id="rId10"/>
    <p:sldId id="299" r:id="rId11"/>
    <p:sldId id="300" r:id="rId12"/>
    <p:sldId id="301" r:id="rId13"/>
    <p:sldId id="302" r:id="rId14"/>
    <p:sldId id="304" r:id="rId15"/>
    <p:sldId id="303" r:id="rId16"/>
    <p:sldId id="305" r:id="rId17"/>
    <p:sldId id="306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66"/>
    <a:srgbClr val="45556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8A107856-5554-42FB-B03E-39F5DBC370BA}" styleName="Средний стиль 4 - акцент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9" d="100"/>
          <a:sy n="99" d="100"/>
        </p:scale>
        <p:origin x="-240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5C4CD8B-C216-434D-B770-7C9ADD981FD8}" type="datetimeFigureOut">
              <a:rPr lang="ru-RU" smtClean="0"/>
              <a:t>23.08.2018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582DA6-EDA9-4EA8-AB30-F35C67B8B3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25402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582DA6-EDA9-4EA8-AB30-F35C67B8B366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59113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4F55FF-60A2-4E51-8998-EAABFEBD9878}" type="datetimeFigureOut">
              <a:rPr lang="ru-RU" smtClean="0"/>
              <a:pPr/>
              <a:t>23.08.2018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DC2917-33E7-4AE6-BC7F-D0A51B95F87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85336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4F55FF-60A2-4E51-8998-EAABFEBD9878}" type="datetimeFigureOut">
              <a:rPr lang="ru-RU" smtClean="0"/>
              <a:pPr/>
              <a:t>23.08.2018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DC2917-33E7-4AE6-BC7F-D0A51B95F87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83831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4F55FF-60A2-4E51-8998-EAABFEBD9878}" type="datetimeFigureOut">
              <a:rPr lang="ru-RU" smtClean="0"/>
              <a:pPr/>
              <a:t>23.08.2018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DC2917-33E7-4AE6-BC7F-D0A51B95F87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0514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4F55FF-60A2-4E51-8998-EAABFEBD9878}" type="datetimeFigureOut">
              <a:rPr lang="ru-RU" smtClean="0"/>
              <a:pPr/>
              <a:t>23.08.2018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DC2917-33E7-4AE6-BC7F-D0A51B95F87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572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4F55FF-60A2-4E51-8998-EAABFEBD9878}" type="datetimeFigureOut">
              <a:rPr lang="ru-RU" smtClean="0"/>
              <a:pPr/>
              <a:t>23.08.2018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DC2917-33E7-4AE6-BC7F-D0A51B95F87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89159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4F55FF-60A2-4E51-8998-EAABFEBD9878}" type="datetimeFigureOut">
              <a:rPr lang="ru-RU" smtClean="0"/>
              <a:pPr/>
              <a:t>23.08.2018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DC2917-33E7-4AE6-BC7F-D0A51B95F87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88775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4F55FF-60A2-4E51-8998-EAABFEBD9878}" type="datetimeFigureOut">
              <a:rPr lang="ru-RU" smtClean="0"/>
              <a:pPr/>
              <a:t>23.08.2018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DC2917-33E7-4AE6-BC7F-D0A51B95F87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03308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4F55FF-60A2-4E51-8998-EAABFEBD9878}" type="datetimeFigureOut">
              <a:rPr lang="ru-RU" smtClean="0"/>
              <a:pPr/>
              <a:t>23.08.2018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DC2917-33E7-4AE6-BC7F-D0A51B95F87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92521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4F55FF-60A2-4E51-8998-EAABFEBD9878}" type="datetimeFigureOut">
              <a:rPr lang="ru-RU" smtClean="0"/>
              <a:pPr/>
              <a:t>23.08.2018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DC2917-33E7-4AE6-BC7F-D0A51B95F87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55120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4F55FF-60A2-4E51-8998-EAABFEBD9878}" type="datetimeFigureOut">
              <a:rPr lang="ru-RU" smtClean="0"/>
              <a:pPr/>
              <a:t>23.08.2018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DC2917-33E7-4AE6-BC7F-D0A51B95F87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35602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4F55FF-60A2-4E51-8998-EAABFEBD9878}" type="datetimeFigureOut">
              <a:rPr lang="ru-RU" smtClean="0"/>
              <a:pPr/>
              <a:t>23.08.2018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DC2917-33E7-4AE6-BC7F-D0A51B95F87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7627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4F55FF-60A2-4E51-8998-EAABFEBD9878}" type="datetimeFigureOut">
              <a:rPr lang="ru-RU" smtClean="0"/>
              <a:pPr/>
              <a:t>23.08.2018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DC2917-33E7-4AE6-BC7F-D0A51B95F87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15231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hyperlink" Target="https://youtu.be/mXz_lfJi_mM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2060848"/>
            <a:ext cx="7119953" cy="2676649"/>
          </a:xfrm>
        </p:spPr>
        <p:txBody>
          <a:bodyPr>
            <a:normAutofit/>
          </a:bodyPr>
          <a:lstStyle/>
          <a:p>
            <a:r>
              <a:rPr lang="ru-RU" sz="3600" dirty="0">
                <a:solidFill>
                  <a:schemeClr val="tx2">
                    <a:lumMod val="75000"/>
                  </a:schemeClr>
                </a:solidFill>
                <a:latin typeface="Palatino Linotype" panose="02040502050505030304" pitchFamily="18" charset="0"/>
              </a:rPr>
              <a:t>Регламент работ со школьной версией АИСУ «Параграф» на август-сентябрь 2018 года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273253"/>
            <a:ext cx="1019175" cy="12573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259632" y="262389"/>
            <a:ext cx="58326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rgbClr val="C00000"/>
                </a:solidFill>
              </a:rPr>
              <a:t>ОТДЕЛ ИНФОРМАЦИОННО-АНАЛИТИЧЕСКОГО</a:t>
            </a:r>
          </a:p>
          <a:p>
            <a:r>
              <a:rPr lang="ru-RU" dirty="0">
                <a:solidFill>
                  <a:srgbClr val="C00000"/>
                </a:solidFill>
              </a:rPr>
              <a:t>ОБЕСПЕЧЕНИЯ ОБРАЗОВАНИЯ</a:t>
            </a:r>
          </a:p>
        </p:txBody>
      </p:sp>
    </p:spTree>
    <p:extLst>
      <p:ext uri="{BB962C8B-B14F-4D97-AF65-F5344CB8AC3E}">
        <p14:creationId xmlns:p14="http://schemas.microsoft.com/office/powerpoint/2010/main" val="234819190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39365" y="0"/>
            <a:ext cx="848412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7664" y="476672"/>
            <a:ext cx="7139136" cy="1115980"/>
          </a:xfrm>
        </p:spPr>
        <p:txBody>
          <a:bodyPr>
            <a:normAutofit fontScale="90000"/>
          </a:bodyPr>
          <a:lstStyle/>
          <a:p>
            <a:r>
              <a:rPr lang="ru-RU" sz="3600" dirty="0">
                <a:solidFill>
                  <a:schemeClr val="accent2">
                    <a:lumMod val="50000"/>
                  </a:schemeClr>
                </a:solidFill>
              </a:rPr>
              <a:t>Выполнение процедуры перевода года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18717" y="2132856"/>
            <a:ext cx="7561013" cy="3240360"/>
          </a:xfrm>
        </p:spPr>
        <p:txBody>
          <a:bodyPr>
            <a:normAutofit fontScale="92500" lnSpcReduction="10000"/>
          </a:bodyPr>
          <a:lstStyle/>
          <a:p>
            <a:pPr marL="1089025" indent="-457200" algn="just"/>
            <a:r>
              <a:rPr lang="ru-RU" sz="2800" dirty="0">
                <a:solidFill>
                  <a:schemeClr val="tx2">
                    <a:lumMod val="50000"/>
                  </a:schemeClr>
                </a:solidFill>
              </a:rPr>
              <a:t>Выполнить операции летнего движения.</a:t>
            </a:r>
          </a:p>
          <a:p>
            <a:pPr marL="1089025" lvl="0" indent="-457200" algn="just"/>
            <a:r>
              <a:rPr lang="ru-RU" sz="2800" b="1" u="sng" dirty="0">
                <a:solidFill>
                  <a:schemeClr val="tx2">
                    <a:lumMod val="50000"/>
                  </a:schemeClr>
                </a:solidFill>
              </a:rPr>
              <a:t>Сделать резервную копию базы данных</a:t>
            </a:r>
          </a:p>
          <a:p>
            <a:pPr marL="1089025" lvl="0" indent="-457200" algn="just"/>
            <a:r>
              <a:rPr lang="ru-RU" sz="2800" dirty="0">
                <a:solidFill>
                  <a:schemeClr val="tx2">
                    <a:lumMod val="50000"/>
                  </a:schemeClr>
                </a:solidFill>
              </a:rPr>
              <a:t>Выполнить процедуру перевода года.</a:t>
            </a:r>
            <a:endParaRPr lang="en-US" sz="2800" dirty="0">
              <a:solidFill>
                <a:schemeClr val="tx2">
                  <a:lumMod val="50000"/>
                </a:schemeClr>
              </a:solidFill>
            </a:endParaRPr>
          </a:p>
          <a:p>
            <a:pPr marL="1089025" lvl="0" indent="-457200" algn="just"/>
            <a:r>
              <a:rPr lang="ru-RU" sz="2800" dirty="0">
                <a:solidFill>
                  <a:schemeClr val="tx2">
                    <a:lumMod val="50000"/>
                  </a:schemeClr>
                </a:solidFill>
              </a:rPr>
              <a:t>После выполнения процедуры перевода года удалить учебные планы и образовательные программы, которые не будут реализовываться в 2018-2019 учебном году.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3983" y="260648"/>
            <a:ext cx="1019175" cy="1257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58393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39365" y="0"/>
            <a:ext cx="848412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7664" y="477755"/>
            <a:ext cx="7139136" cy="823086"/>
          </a:xfrm>
        </p:spPr>
        <p:txBody>
          <a:bodyPr>
            <a:normAutofit/>
          </a:bodyPr>
          <a:lstStyle/>
          <a:p>
            <a:r>
              <a:rPr lang="ru-RU" sz="3600" dirty="0">
                <a:solidFill>
                  <a:schemeClr val="accent2">
                    <a:lumMod val="50000"/>
                  </a:schemeClr>
                </a:solidFill>
              </a:rPr>
              <a:t>Педагогические сотрудники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73158" y="1412776"/>
            <a:ext cx="7560840" cy="1512168"/>
          </a:xfrm>
        </p:spPr>
        <p:txBody>
          <a:bodyPr>
            <a:normAutofit/>
          </a:bodyPr>
          <a:lstStyle/>
          <a:p>
            <a:pPr marL="635000" lvl="0" indent="-3175">
              <a:buNone/>
            </a:pPr>
            <a:r>
              <a:rPr lang="ru-RU" sz="2800" dirty="0">
                <a:solidFill>
                  <a:schemeClr val="tx2">
                    <a:lumMod val="50000"/>
                  </a:schemeClr>
                </a:solidFill>
              </a:rPr>
              <a:t>Оформить в АИСУ «Параграф» вновь принятых педагогических сотрудников и создать им учетные записи</a:t>
            </a:r>
            <a:endParaRPr lang="ru-RU" sz="2800" u="sng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3983" y="260648"/>
            <a:ext cx="1019175" cy="1257300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xmlns="" id="{31E7F569-451C-422D-AC01-D9398EA7C7E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7164" t="12845" r="17162" b="20600"/>
          <a:stretch/>
        </p:blipFill>
        <p:spPr>
          <a:xfrm>
            <a:off x="2482541" y="2924944"/>
            <a:ext cx="6510499" cy="37112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518646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39365" y="0"/>
            <a:ext cx="848412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9629" y="136335"/>
            <a:ext cx="7139136" cy="823086"/>
          </a:xfrm>
        </p:spPr>
        <p:txBody>
          <a:bodyPr>
            <a:normAutofit/>
          </a:bodyPr>
          <a:lstStyle/>
          <a:p>
            <a:r>
              <a:rPr lang="ru-RU" sz="3600" dirty="0">
                <a:solidFill>
                  <a:schemeClr val="accent2">
                    <a:lumMod val="50000"/>
                  </a:schemeClr>
                </a:solidFill>
              </a:rPr>
              <a:t>Формирование ГУП и потоков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88858" y="805206"/>
            <a:ext cx="7777459" cy="2919164"/>
          </a:xfrm>
        </p:spPr>
        <p:txBody>
          <a:bodyPr>
            <a:normAutofit/>
          </a:bodyPr>
          <a:lstStyle/>
          <a:p>
            <a:pPr marL="720725" indent="-457200" algn="just"/>
            <a:r>
              <a:rPr lang="ru-RU" sz="2800" dirty="0">
                <a:solidFill>
                  <a:schemeClr val="tx2">
                    <a:lumMod val="50000"/>
                  </a:schemeClr>
                </a:solidFill>
              </a:rPr>
              <a:t>Создать группы учебного плана (если они не были созданы на 7 шаге перевода года).</a:t>
            </a:r>
          </a:p>
          <a:p>
            <a:pPr marL="720725" indent="-457200" algn="just"/>
            <a:r>
              <a:rPr lang="ru-RU" sz="2800" dirty="0">
                <a:solidFill>
                  <a:schemeClr val="tx2">
                    <a:lumMod val="50000"/>
                  </a:schemeClr>
                </a:solidFill>
              </a:rPr>
              <a:t>Создать потоки по предметам, на которые учащиеся делятся на группы.</a:t>
            </a:r>
            <a:endParaRPr lang="en-US" sz="2800" dirty="0">
              <a:solidFill>
                <a:schemeClr val="tx2">
                  <a:lumMod val="50000"/>
                </a:schemeClr>
              </a:solidFill>
            </a:endParaRPr>
          </a:p>
          <a:p>
            <a:pPr marL="720725" indent="-457200" algn="just"/>
            <a:r>
              <a:rPr lang="ru-RU" sz="2800" dirty="0">
                <a:solidFill>
                  <a:schemeClr val="tx2">
                    <a:lumMod val="50000"/>
                  </a:schemeClr>
                </a:solidFill>
              </a:rPr>
              <a:t>Распределить учащихся по элективным курсам.</a:t>
            </a:r>
          </a:p>
          <a:p>
            <a:pPr marL="720725" indent="-457200"/>
            <a:endParaRPr lang="ru-RU" sz="2800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3983" y="260648"/>
            <a:ext cx="1019175" cy="1257300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8704A000-035A-40C4-B5F1-9F7A46540AE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10800"/>
          <a:stretch/>
        </p:blipFill>
        <p:spPr>
          <a:xfrm>
            <a:off x="2683792" y="3586734"/>
            <a:ext cx="6444208" cy="3233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31012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39365" y="0"/>
            <a:ext cx="848412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7664" y="301658"/>
            <a:ext cx="7139136" cy="1115980"/>
          </a:xfrm>
        </p:spPr>
        <p:txBody>
          <a:bodyPr>
            <a:normAutofit/>
          </a:bodyPr>
          <a:lstStyle/>
          <a:p>
            <a:r>
              <a:rPr lang="ru-RU" sz="3600" dirty="0">
                <a:solidFill>
                  <a:schemeClr val="accent2">
                    <a:lumMod val="50000"/>
                  </a:schemeClr>
                </a:solidFill>
              </a:rPr>
              <a:t>Ввод нагрузки для ГУП и потоков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3983" y="260648"/>
            <a:ext cx="1019175" cy="1257300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xmlns="" id="{F73B250E-DAB1-4B9B-9750-891F5B31DED9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857" t="16561" r="12988" b="15981"/>
          <a:stretch/>
        </p:blipFill>
        <p:spPr>
          <a:xfrm>
            <a:off x="1520132" y="1501366"/>
            <a:ext cx="6872681" cy="4015866"/>
          </a:xfrm>
          <a:prstGeom prst="rect">
            <a:avLst/>
          </a:prstGeom>
        </p:spPr>
      </p:pic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CF3BEE3D-D1EF-42AC-8F2C-41A13FC458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268284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39365" y="0"/>
            <a:ext cx="848412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6006" y="108672"/>
            <a:ext cx="7887994" cy="1115980"/>
          </a:xfrm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schemeClr val="accent2">
                    <a:lumMod val="50000"/>
                  </a:schemeClr>
                </a:solidFill>
              </a:rPr>
              <a:t>Ввод расписания учебных периодов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3983" y="260648"/>
            <a:ext cx="1019175" cy="1257300"/>
          </a:xfrm>
          <a:prstGeom prst="rect">
            <a:avLst/>
          </a:prstGeom>
        </p:spPr>
      </p:pic>
      <p:sp>
        <p:nvSpPr>
          <p:cNvPr id="11" name="Объект 2">
            <a:extLst>
              <a:ext uri="{FF2B5EF4-FFF2-40B4-BE49-F238E27FC236}">
                <a16:creationId xmlns:a16="http://schemas.microsoft.com/office/drawing/2014/main" xmlns="" id="{F0B19377-246E-4566-BA2A-6BFF318C593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43406" y="1252349"/>
            <a:ext cx="7804868" cy="1322666"/>
          </a:xfrm>
        </p:spPr>
        <p:txBody>
          <a:bodyPr>
            <a:normAutofit lnSpcReduction="10000"/>
          </a:bodyPr>
          <a:lstStyle/>
          <a:p>
            <a:pPr marL="720725" indent="-457200" algn="just"/>
            <a:r>
              <a:rPr lang="ru-RU" sz="2400" dirty="0">
                <a:solidFill>
                  <a:schemeClr val="tx2">
                    <a:lumMod val="50000"/>
                  </a:schemeClr>
                </a:solidFill>
              </a:rPr>
              <a:t>Создать список учебных периодов</a:t>
            </a:r>
          </a:p>
          <a:p>
            <a:pPr marL="1120775" lvl="1" indent="-457200" algn="just"/>
            <a:r>
              <a:rPr lang="ru-RU" sz="2400" dirty="0">
                <a:solidFill>
                  <a:schemeClr val="tx2">
                    <a:lumMod val="50000"/>
                  </a:schemeClr>
                </a:solidFill>
              </a:rPr>
              <a:t>Добавить </a:t>
            </a:r>
            <a:r>
              <a:rPr lang="ru-RU" sz="2400" dirty="0" err="1">
                <a:solidFill>
                  <a:schemeClr val="tx2">
                    <a:lumMod val="50000"/>
                  </a:schemeClr>
                </a:solidFill>
              </a:rPr>
              <a:t>ГУПы</a:t>
            </a:r>
            <a:endParaRPr lang="ru-RU" sz="2400" dirty="0">
              <a:solidFill>
                <a:schemeClr val="tx2">
                  <a:lumMod val="50000"/>
                </a:schemeClr>
              </a:solidFill>
            </a:endParaRPr>
          </a:p>
          <a:p>
            <a:pPr marL="1120775" lvl="1" indent="-457200" algn="just"/>
            <a:r>
              <a:rPr lang="ru-RU" sz="2400" dirty="0">
                <a:solidFill>
                  <a:schemeClr val="tx2">
                    <a:lumMod val="50000"/>
                  </a:schemeClr>
                </a:solidFill>
              </a:rPr>
              <a:t>Добавить потоки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E724012A-6533-4B74-81A9-5BA54A27B60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964" t="6600" r="38188" b="23400"/>
          <a:stretch/>
        </p:blipFill>
        <p:spPr>
          <a:xfrm>
            <a:off x="2843808" y="2375402"/>
            <a:ext cx="5173078" cy="3403341"/>
          </a:xfrm>
          <a:prstGeom prst="rect">
            <a:avLst/>
          </a:prstGeom>
        </p:spPr>
      </p:pic>
      <p:sp>
        <p:nvSpPr>
          <p:cNvPr id="8" name="Объект 2">
            <a:extLst>
              <a:ext uri="{FF2B5EF4-FFF2-40B4-BE49-F238E27FC236}">
                <a16:creationId xmlns:a16="http://schemas.microsoft.com/office/drawing/2014/main" xmlns="" id="{B74C8D82-FA0E-4EBD-A6C6-03D96E29D8F1}"/>
              </a:ext>
            </a:extLst>
          </p:cNvPr>
          <p:cNvSpPr txBox="1">
            <a:spLocks/>
          </p:cNvSpPr>
          <p:nvPr/>
        </p:nvSpPr>
        <p:spPr>
          <a:xfrm>
            <a:off x="1256006" y="5949327"/>
            <a:ext cx="7128639" cy="82396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63525" indent="0" algn="just">
              <a:buFont typeface="Arial" panose="020B0604020202020204" pitchFamily="34" charset="0"/>
              <a:buNone/>
            </a:pPr>
            <a:r>
              <a:rPr lang="ru-RU" sz="2400" dirty="0">
                <a:solidFill>
                  <a:schemeClr val="tx2">
                    <a:lumMod val="50000"/>
                  </a:schemeClr>
                </a:solidFill>
              </a:rPr>
              <a:t>Сделать полную выгрузку на портал «Петербургское образование».</a:t>
            </a:r>
          </a:p>
        </p:txBody>
      </p:sp>
    </p:spTree>
    <p:extLst>
      <p:ext uri="{BB962C8B-B14F-4D97-AF65-F5344CB8AC3E}">
        <p14:creationId xmlns:p14="http://schemas.microsoft.com/office/powerpoint/2010/main" val="65899290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39365" y="0"/>
            <a:ext cx="848412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3208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schemeClr val="accent2">
                    <a:lumMod val="50000"/>
                  </a:schemeClr>
                </a:solidFill>
              </a:rPr>
              <a:t>Утверждение ПТП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0C1D546B-D166-4EBA-9BDE-15C515C8AC0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15848" y="911918"/>
            <a:ext cx="7612128" cy="4525963"/>
          </a:xfrm>
        </p:spPr>
        <p:txBody>
          <a:bodyPr>
            <a:normAutofit/>
          </a:bodyPr>
          <a:lstStyle/>
          <a:p>
            <a:r>
              <a:rPr lang="ru-RU" sz="2400" dirty="0"/>
              <a:t>Учителю в приложении «Классный журнал</a:t>
            </a:r>
          </a:p>
          <a:p>
            <a:pPr lvl="1"/>
            <a:r>
              <a:rPr lang="ru-RU" sz="2400" dirty="0"/>
              <a:t>Внести при необходимости изменения в ПТП.</a:t>
            </a:r>
          </a:p>
          <a:p>
            <a:pPr lvl="1"/>
            <a:r>
              <a:rPr lang="ru-RU" sz="2400" dirty="0"/>
              <a:t>Связать с ГУП или потоками.</a:t>
            </a:r>
          </a:p>
          <a:p>
            <a:pPr lvl="1"/>
            <a:endParaRPr lang="en-US" sz="2400" dirty="0"/>
          </a:p>
          <a:p>
            <a:pPr lvl="1"/>
            <a:endParaRPr lang="en-US" sz="2400" dirty="0"/>
          </a:p>
          <a:p>
            <a:pPr lvl="1"/>
            <a:endParaRPr lang="en-US" sz="2400" dirty="0"/>
          </a:p>
          <a:p>
            <a:pPr lvl="1"/>
            <a:r>
              <a:rPr lang="ru-RU" sz="2400" dirty="0"/>
              <a:t>Направить на утверждение</a:t>
            </a:r>
          </a:p>
          <a:p>
            <a:pPr lvl="1"/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3983" y="260648"/>
            <a:ext cx="1019175" cy="1257300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EC6137F4-7AFC-41E4-84E6-20F6A0BBB17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61812" b="50000"/>
          <a:stretch/>
        </p:blipFill>
        <p:spPr>
          <a:xfrm>
            <a:off x="6047338" y="1816718"/>
            <a:ext cx="2849750" cy="2098825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xmlns="" id="{70E84ED8-C822-406A-A44D-10427FDCB8A0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28738" b="50000"/>
          <a:stretch/>
        </p:blipFill>
        <p:spPr>
          <a:xfrm>
            <a:off x="1763688" y="4174626"/>
            <a:ext cx="6516216" cy="2571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156239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39365" y="0"/>
            <a:ext cx="848412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9602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schemeClr val="accent2">
                    <a:lumMod val="50000"/>
                  </a:schemeClr>
                </a:solidFill>
              </a:rPr>
              <a:t>Утверждение ПТП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0C1D546B-D166-4EBA-9BDE-15C515C8AC0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15848" y="911918"/>
            <a:ext cx="7612128" cy="5896480"/>
          </a:xfrm>
        </p:spPr>
        <p:txBody>
          <a:bodyPr>
            <a:normAutofit fontScale="85000" lnSpcReduction="20000"/>
          </a:bodyPr>
          <a:lstStyle/>
          <a:p>
            <a:r>
              <a:rPr lang="ru-RU" sz="2800" dirty="0"/>
              <a:t>Завучу в приложении «Образовательные программы и учебные планы»</a:t>
            </a:r>
          </a:p>
          <a:p>
            <a:pPr lvl="1"/>
            <a:r>
              <a:rPr lang="ru-RU" dirty="0"/>
              <a:t>Утвердить ПТП</a:t>
            </a:r>
            <a:endParaRPr lang="en-US" dirty="0"/>
          </a:p>
          <a:p>
            <a:pPr lvl="1"/>
            <a:endParaRPr lang="en-US" sz="2400" dirty="0"/>
          </a:p>
          <a:p>
            <a:pPr lvl="1"/>
            <a:endParaRPr lang="en-US" sz="2400" dirty="0"/>
          </a:p>
          <a:p>
            <a:pPr lvl="1"/>
            <a:endParaRPr lang="en-US" sz="2400" dirty="0"/>
          </a:p>
          <a:p>
            <a:pPr lvl="1"/>
            <a:endParaRPr lang="en-US" sz="2400" dirty="0"/>
          </a:p>
          <a:p>
            <a:pPr lvl="1"/>
            <a:endParaRPr lang="en-US" sz="2400" dirty="0"/>
          </a:p>
          <a:p>
            <a:pPr lvl="1"/>
            <a:endParaRPr lang="en-US" sz="2400" dirty="0"/>
          </a:p>
          <a:p>
            <a:pPr lvl="1"/>
            <a:endParaRPr lang="en-US" sz="2400" dirty="0"/>
          </a:p>
          <a:p>
            <a:pPr lvl="1"/>
            <a:endParaRPr lang="en-US" sz="2400" dirty="0"/>
          </a:p>
          <a:p>
            <a:pPr lvl="1"/>
            <a:endParaRPr lang="en-US" sz="2400" dirty="0"/>
          </a:p>
          <a:p>
            <a:pPr lvl="1"/>
            <a:endParaRPr lang="en-US" sz="2400" dirty="0"/>
          </a:p>
          <a:p>
            <a:pPr lvl="1"/>
            <a:endParaRPr lang="en-US" sz="2400" dirty="0"/>
          </a:p>
          <a:p>
            <a:pPr lvl="1"/>
            <a:endParaRPr lang="en-US" sz="2400" dirty="0"/>
          </a:p>
          <a:p>
            <a:pPr lvl="1" algn="just"/>
            <a:r>
              <a:rPr lang="ru-RU" dirty="0"/>
              <a:t>После утверждения ПТП автоматически связывается с соответствующим журналом.</a:t>
            </a:r>
          </a:p>
          <a:p>
            <a:pPr marL="457200" lvl="1" indent="0" algn="just">
              <a:buNone/>
            </a:pPr>
            <a:r>
              <a:rPr lang="en-US" dirty="0">
                <a:hlinkClick r:id="rId2"/>
              </a:rPr>
              <a:t>https://youtu.be/mXz_lfJi_mM</a:t>
            </a:r>
            <a:endParaRPr lang="ru-RU" dirty="0"/>
          </a:p>
          <a:p>
            <a:pPr lvl="1"/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3983" y="260648"/>
            <a:ext cx="1019175" cy="1257300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xmlns="" id="{F04E45AA-EADD-4922-A7C8-90A51FB81952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45275" b="52800"/>
          <a:stretch/>
        </p:blipFill>
        <p:spPr>
          <a:xfrm>
            <a:off x="1485549" y="1916832"/>
            <a:ext cx="7272725" cy="35283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971820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39365" y="0"/>
            <a:ext cx="848412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6484" y="108672"/>
            <a:ext cx="7139136" cy="1115980"/>
          </a:xfrm>
        </p:spPr>
        <p:txBody>
          <a:bodyPr/>
          <a:lstStyle/>
          <a:p>
            <a:r>
              <a:rPr lang="ru-RU" dirty="0">
                <a:solidFill>
                  <a:schemeClr val="accent2">
                    <a:lumMod val="50000"/>
                  </a:schemeClr>
                </a:solidFill>
              </a:rPr>
              <a:t>Ввод расписания занятий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3983" y="260648"/>
            <a:ext cx="1019175" cy="1257300"/>
          </a:xfrm>
          <a:prstGeom prst="rect">
            <a:avLst/>
          </a:prstGeom>
        </p:spPr>
      </p:pic>
      <p:sp>
        <p:nvSpPr>
          <p:cNvPr id="11" name="Объект 2">
            <a:extLst>
              <a:ext uri="{FF2B5EF4-FFF2-40B4-BE49-F238E27FC236}">
                <a16:creationId xmlns:a16="http://schemas.microsoft.com/office/drawing/2014/main" xmlns="" id="{F0B19377-246E-4566-BA2A-6BFF318C593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39132" y="1052736"/>
            <a:ext cx="7550885" cy="1257300"/>
          </a:xfrm>
        </p:spPr>
        <p:txBody>
          <a:bodyPr>
            <a:normAutofit/>
          </a:bodyPr>
          <a:lstStyle/>
          <a:p>
            <a:pPr marL="720725" indent="-457200"/>
            <a:r>
              <a:rPr lang="ru-RU" sz="2800" dirty="0">
                <a:solidFill>
                  <a:schemeClr val="tx2">
                    <a:lumMod val="50000"/>
                  </a:schemeClr>
                </a:solidFill>
              </a:rPr>
              <a:t>Добавить образовательные программы</a:t>
            </a:r>
          </a:p>
          <a:p>
            <a:pPr marL="720725" indent="-457200"/>
            <a:r>
              <a:rPr lang="ru-RU" sz="2800" dirty="0">
                <a:solidFill>
                  <a:schemeClr val="tx2">
                    <a:lumMod val="50000"/>
                  </a:schemeClr>
                </a:solidFill>
              </a:rPr>
              <a:t>Ввести расписание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C59AE8EF-F61D-4BCE-B821-4E6D0576655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28738" b="16401"/>
          <a:stretch/>
        </p:blipFill>
        <p:spPr>
          <a:xfrm>
            <a:off x="1856466" y="2168716"/>
            <a:ext cx="6516216" cy="42999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70638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39365" y="0"/>
            <a:ext cx="848412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7664" y="301658"/>
            <a:ext cx="7139136" cy="1115980"/>
          </a:xfrm>
        </p:spPr>
        <p:txBody>
          <a:bodyPr>
            <a:normAutofit/>
          </a:bodyPr>
          <a:lstStyle/>
          <a:p>
            <a:r>
              <a:rPr lang="ru-RU" sz="3600" dirty="0">
                <a:solidFill>
                  <a:schemeClr val="accent2">
                    <a:lumMod val="50000"/>
                  </a:schemeClr>
                </a:solidFill>
              </a:rPr>
              <a:t>Регламент работ август-сентябрь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36812" y="1700808"/>
            <a:ext cx="7560840" cy="4493096"/>
          </a:xfrm>
        </p:spPr>
        <p:txBody>
          <a:bodyPr>
            <a:normAutofit fontScale="85000" lnSpcReduction="20000"/>
          </a:bodyPr>
          <a:lstStyle/>
          <a:p>
            <a:pPr marL="725488" indent="-457200" algn="just"/>
            <a:r>
              <a:rPr lang="ru-RU" sz="2800" dirty="0">
                <a:solidFill>
                  <a:schemeClr val="tx2">
                    <a:lumMod val="50000"/>
                  </a:schemeClr>
                </a:solidFill>
              </a:rPr>
              <a:t>Распоряжение Комитета по образованию №2453-р от 25.10.2013 «О работе с автоматизированными информационными системами, базами данных и иными электронными информационными ресурсами образовательных организаций Санкт-Петербурга»</a:t>
            </a:r>
          </a:p>
          <a:p>
            <a:pPr marL="725488" indent="-457200" algn="just"/>
            <a:r>
              <a:rPr lang="ru-RU" sz="2800" b="1" dirty="0">
                <a:solidFill>
                  <a:schemeClr val="tx2">
                    <a:lumMod val="50000"/>
                  </a:schemeClr>
                </a:solidFill>
              </a:rPr>
              <a:t>Распоряжение Комитета по образованию №1777-р от 09.06.2018 «О внесении изменений в распоряжение Комитета по образованию от 25.10.2013 №2453-р»</a:t>
            </a:r>
          </a:p>
          <a:p>
            <a:pPr marL="725488" indent="-457200" algn="just"/>
            <a:r>
              <a:rPr lang="ru-RU" sz="2800" dirty="0">
                <a:solidFill>
                  <a:schemeClr val="tx2">
                    <a:lumMod val="50000"/>
                  </a:schemeClr>
                </a:solidFill>
              </a:rPr>
              <a:t>Письмо Комитета по образованию </a:t>
            </a:r>
            <a:br>
              <a:rPr lang="ru-RU" sz="2800" dirty="0">
                <a:solidFill>
                  <a:schemeClr val="tx2">
                    <a:lumMod val="50000"/>
                  </a:schemeClr>
                </a:solidFill>
              </a:rPr>
            </a:br>
            <a:r>
              <a:rPr lang="ru-RU" sz="2800" dirty="0">
                <a:solidFill>
                  <a:schemeClr val="tx2">
                    <a:lumMod val="50000"/>
                  </a:schemeClr>
                </a:solidFill>
              </a:rPr>
              <a:t>№03-28-3003/18-1-0 от 07.05.2018 «О регламенте работ с базой данных АИСУ «Параграф» для общеобразовательных организаций»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3983" y="260648"/>
            <a:ext cx="1019175" cy="1257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7569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39365" y="0"/>
            <a:ext cx="848412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7664" y="301658"/>
            <a:ext cx="7139136" cy="1115980"/>
          </a:xfrm>
        </p:spPr>
        <p:txBody>
          <a:bodyPr>
            <a:normAutofit/>
          </a:bodyPr>
          <a:lstStyle/>
          <a:p>
            <a:r>
              <a:rPr lang="ru-RU" sz="3600" dirty="0">
                <a:solidFill>
                  <a:schemeClr val="accent2">
                    <a:lumMod val="50000"/>
                  </a:schemeClr>
                </a:solidFill>
              </a:rPr>
              <a:t>Распоряжение КО №1777-р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31467" y="1517948"/>
            <a:ext cx="7416824" cy="4997152"/>
          </a:xfrm>
        </p:spPr>
        <p:txBody>
          <a:bodyPr>
            <a:normAutofit fontScale="70000" lnSpcReduction="20000"/>
          </a:bodyPr>
          <a:lstStyle/>
          <a:p>
            <a:pPr marL="1089025" lvl="0" indent="-457200" algn="just"/>
            <a:r>
              <a:rPr lang="ru-RU" sz="2800" dirty="0">
                <a:solidFill>
                  <a:schemeClr val="tx2">
                    <a:lumMod val="50000"/>
                  </a:schemeClr>
                </a:solidFill>
              </a:rPr>
              <a:t>Таб.7 Информация об учебных планах</a:t>
            </a:r>
          </a:p>
          <a:p>
            <a:pPr marL="1489075" lvl="1" indent="-457200" algn="just"/>
            <a:r>
              <a:rPr lang="ru-RU" sz="2400" dirty="0">
                <a:solidFill>
                  <a:schemeClr val="tx2">
                    <a:lumMod val="50000"/>
                  </a:schemeClr>
                </a:solidFill>
              </a:rPr>
              <a:t>Форма обучения.</a:t>
            </a:r>
          </a:p>
          <a:p>
            <a:pPr marL="1489075" lvl="1" indent="-457200" algn="just"/>
            <a:r>
              <a:rPr lang="ru-RU" sz="2400" dirty="0">
                <a:solidFill>
                  <a:schemeClr val="tx2">
                    <a:lumMod val="50000"/>
                  </a:schemeClr>
                </a:solidFill>
              </a:rPr>
              <a:t>Приказ об утверждении учебного плана (номер и дата).</a:t>
            </a:r>
          </a:p>
          <a:p>
            <a:pPr marL="1489075" lvl="1" indent="-457200" algn="just"/>
            <a:r>
              <a:rPr lang="ru-RU" sz="2400" dirty="0">
                <a:solidFill>
                  <a:schemeClr val="tx2">
                    <a:lumMod val="50000"/>
                  </a:schemeClr>
                </a:solidFill>
              </a:rPr>
              <a:t>Предметы, изучаемые на углубленном уровне.</a:t>
            </a:r>
          </a:p>
          <a:p>
            <a:pPr marL="1489075" lvl="1" indent="-457200" algn="just"/>
            <a:r>
              <a:rPr lang="ru-RU" sz="2400" dirty="0">
                <a:solidFill>
                  <a:schemeClr val="tx2">
                    <a:lumMod val="50000"/>
                  </a:schemeClr>
                </a:solidFill>
              </a:rPr>
              <a:t>Название учебного компонента.</a:t>
            </a:r>
          </a:p>
          <a:p>
            <a:pPr marL="1489075" lvl="1" indent="-457200" algn="just"/>
            <a:r>
              <a:rPr lang="ru-RU" sz="2400" dirty="0">
                <a:solidFill>
                  <a:schemeClr val="tx2">
                    <a:lumMod val="50000"/>
                  </a:schemeClr>
                </a:solidFill>
              </a:rPr>
              <a:t>Табличное поле «Изменения в названиях предметов»</a:t>
            </a:r>
          </a:p>
          <a:p>
            <a:pPr marL="1089025" lvl="0" indent="-457200" algn="just"/>
            <a:r>
              <a:rPr lang="ru-RU" sz="2800" dirty="0">
                <a:solidFill>
                  <a:schemeClr val="tx2">
                    <a:lumMod val="50000"/>
                  </a:schemeClr>
                </a:solidFill>
              </a:rPr>
              <a:t>Таб. 13 Информация о дополнительном образовании</a:t>
            </a:r>
          </a:p>
          <a:p>
            <a:pPr marL="1489075" lvl="1" indent="-457200" algn="just"/>
            <a:r>
              <a:rPr lang="ru-RU" sz="2400" dirty="0">
                <a:solidFill>
                  <a:schemeClr val="tx2">
                    <a:lumMod val="50000"/>
                  </a:schemeClr>
                </a:solidFill>
              </a:rPr>
              <a:t>Образовательная программа.</a:t>
            </a:r>
          </a:p>
          <a:p>
            <a:pPr marL="1489075" lvl="1" indent="-457200" algn="just"/>
            <a:r>
              <a:rPr lang="ru-RU" sz="2400" dirty="0">
                <a:solidFill>
                  <a:schemeClr val="tx2">
                    <a:lumMod val="50000"/>
                  </a:schemeClr>
                </a:solidFill>
              </a:rPr>
              <a:t>Направленность.</a:t>
            </a:r>
          </a:p>
          <a:p>
            <a:pPr marL="1489075" lvl="1" indent="-457200" algn="just"/>
            <a:r>
              <a:rPr lang="ru-RU" sz="2400" dirty="0">
                <a:solidFill>
                  <a:schemeClr val="tx2">
                    <a:lumMod val="50000"/>
                  </a:schemeClr>
                </a:solidFill>
              </a:rPr>
              <a:t>Финансирование обучения.</a:t>
            </a:r>
          </a:p>
          <a:p>
            <a:pPr marL="1089025" lvl="0" indent="-457200" algn="just"/>
            <a:r>
              <a:rPr lang="ru-RU" sz="2800" dirty="0">
                <a:solidFill>
                  <a:schemeClr val="tx2">
                    <a:lumMod val="50000"/>
                  </a:schemeClr>
                </a:solidFill>
              </a:rPr>
              <a:t>Таб. 17 Информация о компьютерном оборудовании. Добавлен раздел </a:t>
            </a:r>
            <a:r>
              <a:rPr lang="ru-RU" sz="2900" dirty="0">
                <a:solidFill>
                  <a:schemeClr val="tx2">
                    <a:lumMod val="50000"/>
                  </a:schemeClr>
                </a:solidFill>
              </a:rPr>
              <a:t>Инвентаризационная карточка</a:t>
            </a:r>
          </a:p>
          <a:p>
            <a:pPr marL="1489075" lvl="1" indent="-457200" algn="just"/>
            <a:r>
              <a:rPr lang="ru-RU" sz="2500" dirty="0">
                <a:solidFill>
                  <a:schemeClr val="tx2">
                    <a:lumMod val="50000"/>
                  </a:schemeClr>
                </a:solidFill>
              </a:rPr>
              <a:t>Инвентарный номер</a:t>
            </a:r>
          </a:p>
          <a:p>
            <a:pPr marL="1489075" lvl="1" indent="-457200" algn="just"/>
            <a:r>
              <a:rPr lang="ru-RU" sz="2500" dirty="0">
                <a:solidFill>
                  <a:schemeClr val="tx2">
                    <a:lumMod val="50000"/>
                  </a:schemeClr>
                </a:solidFill>
              </a:rPr>
              <a:t>Наименование</a:t>
            </a:r>
          </a:p>
          <a:p>
            <a:pPr marL="1489075" lvl="1" indent="-457200" algn="just"/>
            <a:r>
              <a:rPr lang="ru-RU" sz="2500" dirty="0" err="1">
                <a:solidFill>
                  <a:schemeClr val="tx2">
                    <a:lumMod val="50000"/>
                  </a:schemeClr>
                </a:solidFill>
              </a:rPr>
              <a:t>Правообладание</a:t>
            </a:r>
            <a:endParaRPr lang="ru-RU" sz="2500" dirty="0">
              <a:solidFill>
                <a:schemeClr val="tx2">
                  <a:lumMod val="50000"/>
                </a:schemeClr>
              </a:solidFill>
            </a:endParaRPr>
          </a:p>
          <a:p>
            <a:pPr marL="1489075" lvl="1" indent="-457200" algn="just"/>
            <a:r>
              <a:rPr lang="ru-RU" sz="2500" dirty="0">
                <a:solidFill>
                  <a:schemeClr val="tx2">
                    <a:lumMod val="50000"/>
                  </a:schemeClr>
                </a:solidFill>
              </a:rPr>
              <a:t>Назначение</a:t>
            </a:r>
          </a:p>
          <a:p>
            <a:pPr marL="1489075" lvl="1" indent="-457200" algn="just"/>
            <a:r>
              <a:rPr lang="ru-RU" sz="2500" dirty="0">
                <a:solidFill>
                  <a:schemeClr val="tx2">
                    <a:lumMod val="50000"/>
                  </a:schemeClr>
                </a:solidFill>
              </a:rPr>
              <a:t>Местонахождение (помещение)</a:t>
            </a:r>
          </a:p>
          <a:p>
            <a:pPr marL="1489075" lvl="1" indent="-457200" algn="just"/>
            <a:r>
              <a:rPr lang="ru-RU" sz="2500" dirty="0">
                <a:solidFill>
                  <a:schemeClr val="tx2">
                    <a:lumMod val="50000"/>
                  </a:schemeClr>
                </a:solidFill>
              </a:rPr>
              <a:t>Год выпуска (изготовления)</a:t>
            </a:r>
          </a:p>
          <a:p>
            <a:pPr marL="631825" indent="0" algn="just">
              <a:buNone/>
            </a:pPr>
            <a:endParaRPr lang="ru-RU" sz="2800" u="sng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3983" y="260648"/>
            <a:ext cx="1019175" cy="1257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34899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39365" y="0"/>
            <a:ext cx="848412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7664" y="301658"/>
            <a:ext cx="7139136" cy="1115980"/>
          </a:xfrm>
        </p:spPr>
        <p:txBody>
          <a:bodyPr>
            <a:normAutofit/>
          </a:bodyPr>
          <a:lstStyle/>
          <a:p>
            <a:r>
              <a:rPr lang="ru-RU" sz="3600" dirty="0">
                <a:solidFill>
                  <a:schemeClr val="accent2">
                    <a:lumMod val="50000"/>
                  </a:schemeClr>
                </a:solidFill>
              </a:rPr>
              <a:t>Распоряжение КО №1777-р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31467" y="1517948"/>
            <a:ext cx="7416824" cy="3207196"/>
          </a:xfrm>
        </p:spPr>
        <p:txBody>
          <a:bodyPr>
            <a:normAutofit/>
          </a:bodyPr>
          <a:lstStyle/>
          <a:p>
            <a:pPr marL="1089025" lvl="0" indent="-457200" algn="just"/>
            <a:r>
              <a:rPr lang="ru-RU" sz="2000" dirty="0">
                <a:solidFill>
                  <a:schemeClr val="tx2">
                    <a:lumMod val="50000"/>
                  </a:schemeClr>
                </a:solidFill>
              </a:rPr>
              <a:t>Таб.20 Информация об успеваемости. Раздел поурочно-тематические планы</a:t>
            </a:r>
          </a:p>
          <a:p>
            <a:pPr marL="1489075" lvl="1" indent="-457200" algn="just"/>
            <a:r>
              <a:rPr lang="ru-RU" sz="1800" dirty="0">
                <a:solidFill>
                  <a:schemeClr val="tx2">
                    <a:lumMod val="50000"/>
                  </a:schemeClr>
                </a:solidFill>
              </a:rPr>
              <a:t>Предмет.</a:t>
            </a:r>
          </a:p>
          <a:p>
            <a:pPr marL="1489075" lvl="1" indent="-457200" algn="just"/>
            <a:r>
              <a:rPr lang="ru-RU" sz="1800" dirty="0">
                <a:solidFill>
                  <a:schemeClr val="tx2">
                    <a:lumMod val="50000"/>
                  </a:schemeClr>
                </a:solidFill>
              </a:rPr>
              <a:t>Параллель.</a:t>
            </a:r>
          </a:p>
          <a:p>
            <a:pPr marL="1489075" lvl="1" indent="-457200" algn="just"/>
            <a:r>
              <a:rPr lang="ru-RU" sz="1800" dirty="0">
                <a:solidFill>
                  <a:schemeClr val="tx2">
                    <a:lumMod val="50000"/>
                  </a:schemeClr>
                </a:solidFill>
              </a:rPr>
              <a:t>ГУП/поток.</a:t>
            </a:r>
          </a:p>
          <a:p>
            <a:pPr marL="1489075" lvl="1" indent="-457200" algn="just"/>
            <a:r>
              <a:rPr lang="ru-RU" sz="1800" dirty="0">
                <a:solidFill>
                  <a:schemeClr val="tx2">
                    <a:lumMod val="50000"/>
                  </a:schemeClr>
                </a:solidFill>
              </a:rPr>
              <a:t>Название.</a:t>
            </a:r>
          </a:p>
          <a:p>
            <a:pPr marL="1489075" lvl="1" indent="-457200" algn="just"/>
            <a:r>
              <a:rPr lang="ru-RU" sz="1800" dirty="0">
                <a:solidFill>
                  <a:schemeClr val="tx2">
                    <a:lumMod val="50000"/>
                  </a:schemeClr>
                </a:solidFill>
              </a:rPr>
              <a:t>Количество часов.</a:t>
            </a:r>
          </a:p>
          <a:p>
            <a:pPr marL="1489075" lvl="1" indent="-457200" algn="just"/>
            <a:r>
              <a:rPr lang="ru-RU" sz="1800" dirty="0">
                <a:solidFill>
                  <a:schemeClr val="tx2">
                    <a:lumMod val="50000"/>
                  </a:schemeClr>
                </a:solidFill>
              </a:rPr>
              <a:t>Статус.</a:t>
            </a:r>
          </a:p>
          <a:p>
            <a:pPr marL="1489075" lvl="1" indent="-457200" algn="just"/>
            <a:r>
              <a:rPr lang="ru-RU" sz="1800" dirty="0">
                <a:solidFill>
                  <a:schemeClr val="tx2">
                    <a:lumMod val="50000"/>
                  </a:schemeClr>
                </a:solidFill>
              </a:rPr>
              <a:t>Темы уроков.</a:t>
            </a:r>
          </a:p>
          <a:p>
            <a:pPr marL="631825" indent="0" algn="just">
              <a:buNone/>
            </a:pPr>
            <a:endParaRPr lang="ru-RU" sz="2800" u="sng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3983" y="260648"/>
            <a:ext cx="1019175" cy="1257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32422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39365" y="0"/>
            <a:ext cx="848412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7664" y="301658"/>
            <a:ext cx="7139136" cy="1115980"/>
          </a:xfrm>
        </p:spPr>
        <p:txBody>
          <a:bodyPr>
            <a:normAutofit/>
          </a:bodyPr>
          <a:lstStyle/>
          <a:p>
            <a:r>
              <a:rPr lang="ru-RU" sz="3600" dirty="0">
                <a:solidFill>
                  <a:schemeClr val="accent2">
                    <a:lumMod val="50000"/>
                  </a:schemeClr>
                </a:solidFill>
              </a:rPr>
              <a:t>Регламент работ август-сентябрь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31467" y="1517948"/>
            <a:ext cx="7416824" cy="4997152"/>
          </a:xfrm>
        </p:spPr>
        <p:txBody>
          <a:bodyPr>
            <a:normAutofit fontScale="85000" lnSpcReduction="20000"/>
          </a:bodyPr>
          <a:lstStyle/>
          <a:p>
            <a:pPr indent="-79375">
              <a:buNone/>
            </a:pPr>
            <a:r>
              <a:rPr lang="ru-RU" dirty="0">
                <a:solidFill>
                  <a:schemeClr val="tx2">
                    <a:lumMod val="50000"/>
                  </a:schemeClr>
                </a:solidFill>
              </a:rPr>
              <a:t>с</a:t>
            </a:r>
            <a:r>
              <a:rPr lang="ru-RU" b="1" u="sng" dirty="0">
                <a:solidFill>
                  <a:schemeClr val="tx2">
                    <a:lumMod val="50000"/>
                  </a:schemeClr>
                </a:solidFill>
              </a:rPr>
              <a:t> 27.08.2018 по 31.08.2017</a:t>
            </a:r>
          </a:p>
          <a:p>
            <a:pPr indent="-79375">
              <a:buNone/>
            </a:pPr>
            <a:endParaRPr lang="ru-RU" sz="1200" b="1" u="sng" dirty="0">
              <a:solidFill>
                <a:schemeClr val="tx2">
                  <a:lumMod val="50000"/>
                </a:schemeClr>
              </a:solidFill>
            </a:endParaRPr>
          </a:p>
          <a:p>
            <a:pPr indent="-79375">
              <a:buNone/>
            </a:pPr>
            <a:endParaRPr lang="ru-RU" sz="1200" b="1" dirty="0">
              <a:solidFill>
                <a:schemeClr val="tx2">
                  <a:lumMod val="50000"/>
                </a:schemeClr>
              </a:solidFill>
            </a:endParaRPr>
          </a:p>
          <a:p>
            <a:pPr marL="635000" indent="-3175">
              <a:buNone/>
            </a:pPr>
            <a:r>
              <a:rPr lang="ru-RU" sz="1100" dirty="0">
                <a:solidFill>
                  <a:schemeClr val="tx2">
                    <a:lumMod val="50000"/>
                  </a:schemeClr>
                </a:solidFill>
              </a:rPr>
              <a:t>  </a:t>
            </a:r>
          </a:p>
          <a:p>
            <a:pPr marL="1089025" lvl="0" indent="-457200" algn="just"/>
            <a:r>
              <a:rPr lang="ru-RU" sz="2800" dirty="0">
                <a:solidFill>
                  <a:schemeClr val="tx2">
                    <a:lumMod val="50000"/>
                  </a:schemeClr>
                </a:solidFill>
              </a:rPr>
              <a:t>Устранить ошибки, выявленные в учебных планах, созданных на 2018-2019 учебный год в АИСУ «Параграф»</a:t>
            </a:r>
          </a:p>
          <a:p>
            <a:pPr marL="1089025" lvl="0" indent="-457200" algn="just"/>
            <a:r>
              <a:rPr lang="ru-RU" sz="2800" dirty="0">
                <a:solidFill>
                  <a:schemeClr val="tx2">
                    <a:lumMod val="50000"/>
                  </a:schemeClr>
                </a:solidFill>
              </a:rPr>
              <a:t>Устранить дубли учащихся.</a:t>
            </a:r>
          </a:p>
          <a:p>
            <a:pPr marL="1089025" lvl="0" indent="-457200" algn="just"/>
            <a:r>
              <a:rPr lang="ru-RU" sz="2800" dirty="0">
                <a:solidFill>
                  <a:schemeClr val="tx2">
                    <a:lumMod val="50000"/>
                  </a:schemeClr>
                </a:solidFill>
              </a:rPr>
              <a:t>Обновить АИСУ «Параграф» до версии 3.18.8.25</a:t>
            </a:r>
          </a:p>
          <a:p>
            <a:pPr marL="1089025" lvl="0" indent="-457200" algn="just"/>
            <a:r>
              <a:rPr lang="ru-RU" sz="2800" dirty="0">
                <a:solidFill>
                  <a:schemeClr val="tx2">
                    <a:lumMod val="50000"/>
                  </a:schemeClr>
                </a:solidFill>
              </a:rPr>
              <a:t>Выполнить операции летнего движения</a:t>
            </a:r>
          </a:p>
          <a:p>
            <a:pPr marL="1089025" lvl="0" indent="-457200" algn="just"/>
            <a:r>
              <a:rPr lang="ru-RU" sz="2800" dirty="0">
                <a:solidFill>
                  <a:schemeClr val="tx2">
                    <a:lumMod val="50000"/>
                  </a:schemeClr>
                </a:solidFill>
              </a:rPr>
              <a:t>Выполнить процедуру перевода года</a:t>
            </a:r>
          </a:p>
          <a:p>
            <a:pPr marL="1089025" lvl="0" indent="-457200" algn="just"/>
            <a:r>
              <a:rPr lang="ru-RU" sz="2800" dirty="0">
                <a:solidFill>
                  <a:schemeClr val="tx2">
                    <a:lumMod val="50000"/>
                  </a:schemeClr>
                </a:solidFill>
              </a:rPr>
              <a:t>Подготовить базу данных к работе с электронными журналами</a:t>
            </a:r>
          </a:p>
          <a:p>
            <a:pPr marL="1089025" indent="-457200" algn="just"/>
            <a:r>
              <a:rPr lang="ru-RU" sz="2800" dirty="0">
                <a:solidFill>
                  <a:schemeClr val="tx2">
                    <a:lumMod val="50000"/>
                  </a:schemeClr>
                </a:solidFill>
              </a:rPr>
              <a:t>Обновить СПО </a:t>
            </a:r>
            <a:r>
              <a:rPr lang="en-US" sz="2800" dirty="0" err="1">
                <a:solidFill>
                  <a:schemeClr val="tx2">
                    <a:lumMod val="50000"/>
                  </a:schemeClr>
                </a:solidFill>
              </a:rPr>
              <a:t>DataGate</a:t>
            </a:r>
            <a:r>
              <a:rPr lang="en-US" sz="2800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sz="2800" dirty="0">
                <a:solidFill>
                  <a:schemeClr val="tx2">
                    <a:lumMod val="50000"/>
                  </a:schemeClr>
                </a:solidFill>
              </a:rPr>
              <a:t>до версии </a:t>
            </a:r>
            <a:r>
              <a:rPr lang="ru-RU" sz="2800" dirty="0" smtClean="0">
                <a:solidFill>
                  <a:schemeClr val="tx2">
                    <a:lumMod val="50000"/>
                  </a:schemeClr>
                </a:solidFill>
              </a:rPr>
              <a:t>1.18.8.25</a:t>
            </a:r>
            <a:endParaRPr lang="ru-RU" sz="2800" dirty="0">
              <a:solidFill>
                <a:schemeClr val="tx2">
                  <a:lumMod val="50000"/>
                </a:schemeClr>
              </a:solidFill>
            </a:endParaRPr>
          </a:p>
          <a:p>
            <a:pPr marL="1089025" lvl="0" indent="-457200" algn="just"/>
            <a:endParaRPr lang="ru-RU" sz="2800" dirty="0">
              <a:solidFill>
                <a:schemeClr val="tx2">
                  <a:lumMod val="50000"/>
                </a:schemeClr>
              </a:solidFill>
            </a:endParaRPr>
          </a:p>
          <a:p>
            <a:pPr marL="631825" indent="0" algn="just">
              <a:buNone/>
            </a:pPr>
            <a:endParaRPr lang="ru-RU" sz="2800" u="sng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3983" y="260648"/>
            <a:ext cx="1019175" cy="1257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018633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39365" y="0"/>
            <a:ext cx="848412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7664" y="301658"/>
            <a:ext cx="7139136" cy="1115980"/>
          </a:xfrm>
        </p:spPr>
        <p:txBody>
          <a:bodyPr>
            <a:normAutofit/>
          </a:bodyPr>
          <a:lstStyle/>
          <a:p>
            <a:r>
              <a:rPr lang="ru-RU" sz="3600" dirty="0">
                <a:solidFill>
                  <a:schemeClr val="accent2">
                    <a:lumMod val="50000"/>
                  </a:schemeClr>
                </a:solidFill>
              </a:rPr>
              <a:t>Регламент работ август-сентябрь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03648" y="1600200"/>
            <a:ext cx="7560840" cy="4493096"/>
          </a:xfrm>
        </p:spPr>
        <p:txBody>
          <a:bodyPr>
            <a:normAutofit/>
          </a:bodyPr>
          <a:lstStyle/>
          <a:p>
            <a:pPr indent="-79375">
              <a:buNone/>
            </a:pPr>
            <a:r>
              <a:rPr lang="ru-RU" sz="2800" b="1" u="sng" dirty="0">
                <a:solidFill>
                  <a:schemeClr val="tx2">
                    <a:lumMod val="50000"/>
                  </a:schemeClr>
                </a:solidFill>
              </a:rPr>
              <a:t>01.09.2018</a:t>
            </a:r>
          </a:p>
          <a:p>
            <a:pPr marL="635000" indent="-3175">
              <a:buNone/>
            </a:pPr>
            <a:r>
              <a:rPr lang="ru-RU" sz="1100" dirty="0">
                <a:solidFill>
                  <a:schemeClr val="tx2">
                    <a:lumMod val="50000"/>
                  </a:schemeClr>
                </a:solidFill>
              </a:rPr>
              <a:t>  </a:t>
            </a:r>
          </a:p>
          <a:p>
            <a:pPr marL="635000" lvl="0" indent="-3175">
              <a:buNone/>
            </a:pPr>
            <a:r>
              <a:rPr lang="ru-RU" sz="2800" dirty="0">
                <a:solidFill>
                  <a:schemeClr val="tx2">
                    <a:lumMod val="50000"/>
                  </a:schemeClr>
                </a:solidFill>
              </a:rPr>
              <a:t>Выполнить полную выгрузку на портал «Петербургское образование»</a:t>
            </a:r>
          </a:p>
          <a:p>
            <a:pPr indent="-79375">
              <a:buNone/>
            </a:pPr>
            <a:endParaRPr lang="ru-RU" sz="800" u="sng" dirty="0">
              <a:solidFill>
                <a:schemeClr val="tx2">
                  <a:lumMod val="50000"/>
                </a:schemeClr>
              </a:solidFill>
            </a:endParaRPr>
          </a:p>
          <a:p>
            <a:pPr indent="-79375">
              <a:buNone/>
            </a:pPr>
            <a:r>
              <a:rPr lang="ru-RU" sz="2800" b="1" u="sng" dirty="0">
                <a:solidFill>
                  <a:schemeClr val="tx2">
                    <a:lumMod val="50000"/>
                  </a:schemeClr>
                </a:solidFill>
              </a:rPr>
              <a:t>до 05.09.2018</a:t>
            </a:r>
            <a:endParaRPr lang="ru-RU" sz="1200" b="1" u="sng" dirty="0">
              <a:solidFill>
                <a:schemeClr val="tx2">
                  <a:lumMod val="50000"/>
                </a:schemeClr>
              </a:solidFill>
            </a:endParaRPr>
          </a:p>
          <a:p>
            <a:pPr marL="635000" indent="-3175">
              <a:buNone/>
            </a:pPr>
            <a:r>
              <a:rPr lang="ru-RU" sz="1100" dirty="0">
                <a:solidFill>
                  <a:schemeClr val="tx2">
                    <a:lumMod val="50000"/>
                  </a:schemeClr>
                </a:solidFill>
              </a:rPr>
              <a:t>  </a:t>
            </a:r>
          </a:p>
          <a:p>
            <a:pPr marL="635000" lvl="0" indent="-3175">
              <a:buNone/>
            </a:pPr>
            <a:r>
              <a:rPr lang="ru-RU" sz="2800" dirty="0">
                <a:solidFill>
                  <a:schemeClr val="tx2">
                    <a:lumMod val="50000"/>
                  </a:schemeClr>
                </a:solidFill>
              </a:rPr>
              <a:t>Актуализация городской базы по состоянию на 01.09.2017</a:t>
            </a:r>
          </a:p>
          <a:p>
            <a:pPr marL="635000" lvl="0" indent="-3175">
              <a:buNone/>
            </a:pPr>
            <a:r>
              <a:rPr lang="ru-RU" sz="2800" dirty="0">
                <a:solidFill>
                  <a:schemeClr val="tx2">
                    <a:lumMod val="50000"/>
                  </a:schemeClr>
                </a:solidFill>
              </a:rPr>
              <a:t>Сбор районных баз в виде файла *.EXP</a:t>
            </a:r>
            <a:endParaRPr lang="ru-RU" sz="2800" u="sng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3983" y="260648"/>
            <a:ext cx="1019175" cy="1257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742529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39365" y="0"/>
            <a:ext cx="848412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7664" y="301658"/>
            <a:ext cx="7139136" cy="1115980"/>
          </a:xfrm>
        </p:spPr>
        <p:txBody>
          <a:bodyPr>
            <a:normAutofit/>
          </a:bodyPr>
          <a:lstStyle/>
          <a:p>
            <a:r>
              <a:rPr lang="ru-RU" sz="3600" dirty="0">
                <a:solidFill>
                  <a:schemeClr val="accent2">
                    <a:lumMod val="50000"/>
                  </a:schemeClr>
                </a:solidFill>
              </a:rPr>
              <a:t>Регламент работ август-сентябрь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73158" y="1517948"/>
            <a:ext cx="7560840" cy="4493096"/>
          </a:xfrm>
        </p:spPr>
        <p:txBody>
          <a:bodyPr>
            <a:normAutofit fontScale="92500" lnSpcReduction="20000"/>
          </a:bodyPr>
          <a:lstStyle/>
          <a:p>
            <a:pPr indent="-79375">
              <a:buNone/>
            </a:pPr>
            <a:r>
              <a:rPr lang="ru-RU" sz="2800" b="1" u="sng" dirty="0">
                <a:solidFill>
                  <a:schemeClr val="tx2">
                    <a:lumMod val="50000"/>
                  </a:schemeClr>
                </a:solidFill>
              </a:rPr>
              <a:t>до 15.09.2018</a:t>
            </a:r>
          </a:p>
          <a:p>
            <a:pPr marL="635000" indent="-3175">
              <a:buNone/>
            </a:pPr>
            <a:r>
              <a:rPr lang="ru-RU" sz="1100" dirty="0">
                <a:solidFill>
                  <a:schemeClr val="tx2">
                    <a:lumMod val="50000"/>
                  </a:schemeClr>
                </a:solidFill>
              </a:rPr>
              <a:t>  </a:t>
            </a:r>
          </a:p>
          <a:p>
            <a:pPr marL="635000" lvl="0" indent="-3175">
              <a:buNone/>
            </a:pPr>
            <a:r>
              <a:rPr lang="ru-RU" sz="2800" dirty="0">
                <a:solidFill>
                  <a:schemeClr val="tx2">
                    <a:lumMod val="50000"/>
                  </a:schemeClr>
                </a:solidFill>
              </a:rPr>
              <a:t>Ввод данных о количестве выданных учебников </a:t>
            </a:r>
          </a:p>
          <a:p>
            <a:pPr indent="-79375">
              <a:buNone/>
            </a:pPr>
            <a:endParaRPr lang="ru-RU" sz="800" u="sng" dirty="0">
              <a:solidFill>
                <a:schemeClr val="tx2">
                  <a:lumMod val="50000"/>
                </a:schemeClr>
              </a:solidFill>
            </a:endParaRPr>
          </a:p>
          <a:p>
            <a:pPr indent="-79375">
              <a:buNone/>
            </a:pPr>
            <a:r>
              <a:rPr lang="ru-RU" sz="2800" b="1" u="sng" dirty="0">
                <a:solidFill>
                  <a:schemeClr val="tx2">
                    <a:lumMod val="50000"/>
                  </a:schemeClr>
                </a:solidFill>
              </a:rPr>
              <a:t>С 26.09.2018 по 02.10.2018</a:t>
            </a:r>
            <a:endParaRPr lang="ru-RU" sz="1200" b="1" u="sng" dirty="0">
              <a:solidFill>
                <a:schemeClr val="tx2">
                  <a:lumMod val="50000"/>
                </a:schemeClr>
              </a:solidFill>
            </a:endParaRPr>
          </a:p>
          <a:p>
            <a:pPr marL="635000" indent="-3175">
              <a:buNone/>
            </a:pPr>
            <a:r>
              <a:rPr lang="ru-RU" sz="1100" dirty="0">
                <a:solidFill>
                  <a:schemeClr val="tx2">
                    <a:lumMod val="50000"/>
                  </a:schemeClr>
                </a:solidFill>
              </a:rPr>
              <a:t>  </a:t>
            </a:r>
          </a:p>
          <a:p>
            <a:pPr marL="635000" lvl="0" indent="-3175" algn="just">
              <a:buNone/>
            </a:pPr>
            <a:r>
              <a:rPr lang="ru-RU" sz="2800" dirty="0">
                <a:solidFill>
                  <a:schemeClr val="tx2">
                    <a:lumMod val="50000"/>
                  </a:schemeClr>
                </a:solidFill>
              </a:rPr>
              <a:t>Очное собеседование по актуализации городской базы данных по состоянию на 20.09.2018</a:t>
            </a:r>
          </a:p>
          <a:p>
            <a:pPr marL="635000" lvl="0" indent="-3175" algn="just">
              <a:buNone/>
            </a:pPr>
            <a:r>
              <a:rPr lang="ru-RU" sz="2800" dirty="0">
                <a:solidFill>
                  <a:schemeClr val="tx2">
                    <a:lumMod val="50000"/>
                  </a:schemeClr>
                </a:solidFill>
              </a:rPr>
              <a:t>Формирование отчёта по сети ОО на 20.09.2018 и годовых отчетов по контингенту учащихся общеобразовательных организаций с 20.09.2017 по 20.09.2018</a:t>
            </a:r>
            <a:endParaRPr lang="ru-RU" sz="2800" u="sng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3983" y="260648"/>
            <a:ext cx="1019175" cy="1257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235116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61107" y="1628800"/>
            <a:ext cx="7335977" cy="3600400"/>
          </a:xfrm>
        </p:spPr>
        <p:txBody>
          <a:bodyPr>
            <a:normAutofit/>
          </a:bodyPr>
          <a:lstStyle/>
          <a:p>
            <a:r>
              <a:rPr lang="ru-RU" sz="3600" dirty="0">
                <a:solidFill>
                  <a:schemeClr val="tx2">
                    <a:lumMod val="75000"/>
                  </a:schemeClr>
                </a:solidFill>
                <a:latin typeface="Palatino Linotype" panose="02040502050505030304" pitchFamily="18" charset="0"/>
              </a:rPr>
              <a:t>Предоставление информации о текущей успеваемости учащегося, ведение электронного дневника и электронного журнала успеваемости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273253"/>
            <a:ext cx="1019175" cy="12573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259632" y="262389"/>
            <a:ext cx="58326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rgbClr val="C00000"/>
                </a:solidFill>
              </a:rPr>
              <a:t>ОТДЕЛ ИНФОРМАЦИОННО-АНАЛИТИЧЕСКОГО</a:t>
            </a:r>
          </a:p>
          <a:p>
            <a:r>
              <a:rPr lang="ru-RU" dirty="0">
                <a:solidFill>
                  <a:srgbClr val="C00000"/>
                </a:solidFill>
              </a:rPr>
              <a:t>ОБЕСПЕЧЕНИЯ ОБРАЗОВАНИЯ</a:t>
            </a:r>
          </a:p>
        </p:txBody>
      </p:sp>
    </p:spTree>
    <p:extLst>
      <p:ext uri="{BB962C8B-B14F-4D97-AF65-F5344CB8AC3E}">
        <p14:creationId xmlns:p14="http://schemas.microsoft.com/office/powerpoint/2010/main" val="130148219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39365" y="0"/>
            <a:ext cx="848412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73158" y="2204864"/>
            <a:ext cx="7624494" cy="2921330"/>
          </a:xfrm>
        </p:spPr>
        <p:txBody>
          <a:bodyPr>
            <a:normAutofit/>
          </a:bodyPr>
          <a:lstStyle/>
          <a:p>
            <a:pPr marL="725488" indent="-457200" algn="just"/>
            <a:r>
              <a:rPr lang="ru-RU" sz="2800" dirty="0">
                <a:solidFill>
                  <a:schemeClr val="tx2">
                    <a:lumMod val="50000"/>
                  </a:schemeClr>
                </a:solidFill>
              </a:rPr>
              <a:t>Внести необходимые изменения в учебные планы, которые будут реализовываться в 201</a:t>
            </a:r>
            <a:r>
              <a:rPr lang="en-US" sz="2800" dirty="0">
                <a:solidFill>
                  <a:schemeClr val="tx2">
                    <a:lumMod val="50000"/>
                  </a:schemeClr>
                </a:solidFill>
              </a:rPr>
              <a:t>8</a:t>
            </a:r>
            <a:r>
              <a:rPr lang="ru-RU" sz="2800" dirty="0">
                <a:solidFill>
                  <a:schemeClr val="tx2">
                    <a:lumMod val="50000"/>
                  </a:schemeClr>
                </a:solidFill>
              </a:rPr>
              <a:t> – 201</a:t>
            </a:r>
            <a:r>
              <a:rPr lang="en-US" sz="2800" dirty="0">
                <a:solidFill>
                  <a:schemeClr val="tx2">
                    <a:lumMod val="50000"/>
                  </a:schemeClr>
                </a:solidFill>
              </a:rPr>
              <a:t>9</a:t>
            </a:r>
            <a:r>
              <a:rPr lang="ru-RU" sz="2800" dirty="0">
                <a:solidFill>
                  <a:schemeClr val="tx2">
                    <a:lumMod val="50000"/>
                  </a:schemeClr>
                </a:solidFill>
              </a:rPr>
              <a:t> учебном году.</a:t>
            </a:r>
          </a:p>
          <a:p>
            <a:pPr marL="725488" indent="-457200" algn="just"/>
            <a:r>
              <a:rPr lang="ru-RU" sz="2800" dirty="0">
                <a:solidFill>
                  <a:schemeClr val="tx2">
                    <a:lumMod val="50000"/>
                  </a:schemeClr>
                </a:solidFill>
              </a:rPr>
              <a:t>Утвердить учебные планы, которые будут реализовываться в 201</a:t>
            </a:r>
            <a:r>
              <a:rPr lang="en-US" sz="2800" dirty="0">
                <a:solidFill>
                  <a:schemeClr val="tx2">
                    <a:lumMod val="50000"/>
                  </a:schemeClr>
                </a:solidFill>
              </a:rPr>
              <a:t>8</a:t>
            </a:r>
            <a:r>
              <a:rPr lang="ru-RU" sz="2800" dirty="0">
                <a:solidFill>
                  <a:schemeClr val="tx2">
                    <a:lumMod val="50000"/>
                  </a:schemeClr>
                </a:solidFill>
              </a:rPr>
              <a:t> – 201</a:t>
            </a:r>
            <a:r>
              <a:rPr lang="en-US" sz="2800" dirty="0">
                <a:solidFill>
                  <a:schemeClr val="tx2">
                    <a:lumMod val="50000"/>
                  </a:schemeClr>
                </a:solidFill>
              </a:rPr>
              <a:t>9</a:t>
            </a:r>
            <a:r>
              <a:rPr lang="ru-RU" sz="2800" dirty="0">
                <a:solidFill>
                  <a:schemeClr val="tx2">
                    <a:lumMod val="50000"/>
                  </a:schemeClr>
                </a:solidFill>
              </a:rPr>
              <a:t> учебном году.</a:t>
            </a:r>
          </a:p>
          <a:p>
            <a:pPr marL="725488" indent="-457200" algn="just"/>
            <a:endParaRPr lang="ru-RU" sz="2800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3983" y="260648"/>
            <a:ext cx="1019175" cy="1257300"/>
          </a:xfrm>
          <a:prstGeom prst="rect">
            <a:avLst/>
          </a:prstGeom>
        </p:spPr>
      </p:pic>
      <p:sp>
        <p:nvSpPr>
          <p:cNvPr id="8" name="Заголовок 1">
            <a:extLst>
              <a:ext uri="{FF2B5EF4-FFF2-40B4-BE49-F238E27FC236}">
                <a16:creationId xmlns:a16="http://schemas.microsoft.com/office/drawing/2014/main" xmlns="" id="{174CF032-F0E9-444B-AC97-1133B7DAF509}"/>
              </a:ext>
            </a:extLst>
          </p:cNvPr>
          <p:cNvSpPr txBox="1">
            <a:spLocks/>
          </p:cNvSpPr>
          <p:nvPr/>
        </p:nvSpPr>
        <p:spPr>
          <a:xfrm>
            <a:off x="1547664" y="301658"/>
            <a:ext cx="7139136" cy="111598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600" dirty="0">
                <a:solidFill>
                  <a:schemeClr val="accent2">
                    <a:lumMod val="50000"/>
                  </a:schemeClr>
                </a:solidFill>
              </a:rPr>
              <a:t>Создание образовательных программ и учебных планов</a:t>
            </a:r>
          </a:p>
        </p:txBody>
      </p:sp>
    </p:spTree>
    <p:extLst>
      <p:ext uri="{BB962C8B-B14F-4D97-AF65-F5344CB8AC3E}">
        <p14:creationId xmlns:p14="http://schemas.microsoft.com/office/powerpoint/2010/main" val="164889957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dirty="0" smtClean="0">
            <a:solidFill>
              <a:srgbClr val="C00000"/>
            </a:solidFill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14516</TotalTime>
  <Words>562</Words>
  <Application>Microsoft Office PowerPoint</Application>
  <PresentationFormat>Экран (4:3)</PresentationFormat>
  <Paragraphs>116</Paragraphs>
  <Slides>17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Регламент работ со школьной версией АИСУ «Параграф» на август-сентябрь 2018 года</vt:lpstr>
      <vt:lpstr>Регламент работ август-сентябрь</vt:lpstr>
      <vt:lpstr>Распоряжение КО №1777-р</vt:lpstr>
      <vt:lpstr>Распоряжение КО №1777-р</vt:lpstr>
      <vt:lpstr>Регламент работ август-сентябрь</vt:lpstr>
      <vt:lpstr>Регламент работ август-сентябрь</vt:lpstr>
      <vt:lpstr>Регламент работ август-сентябрь</vt:lpstr>
      <vt:lpstr>Предоставление информации о текущей успеваемости учащегося, ведение электронного дневника и электронного журнала успеваемости</vt:lpstr>
      <vt:lpstr>Презентация PowerPoint</vt:lpstr>
      <vt:lpstr>Выполнение процедуры перевода года</vt:lpstr>
      <vt:lpstr>Педагогические сотрудники</vt:lpstr>
      <vt:lpstr>Формирование ГУП и потоков</vt:lpstr>
      <vt:lpstr>Ввод нагрузки для ГУП и потоков</vt:lpstr>
      <vt:lpstr>Ввод расписания учебных периодов</vt:lpstr>
      <vt:lpstr>Утверждение ПТП</vt:lpstr>
      <vt:lpstr>Утверждение ПТП</vt:lpstr>
      <vt:lpstr>Ввод расписания занятий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Nina Sharova</dc:creator>
  <cp:lastModifiedBy>Евгения В. Андрюкова</cp:lastModifiedBy>
  <cp:revision>82</cp:revision>
  <dcterms:created xsi:type="dcterms:W3CDTF">2017-04-14T08:14:38Z</dcterms:created>
  <dcterms:modified xsi:type="dcterms:W3CDTF">2018-08-23T07:40:00Z</dcterms:modified>
</cp:coreProperties>
</file>